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62" r:id="rId5"/>
    <p:sldId id="257" r:id="rId6"/>
    <p:sldId id="258" r:id="rId7"/>
    <p:sldId id="259" r:id="rId8"/>
    <p:sldId id="260" r:id="rId9"/>
    <p:sldId id="272" r:id="rId10"/>
    <p:sldId id="265" r:id="rId11"/>
    <p:sldId id="271" r:id="rId12"/>
    <p:sldId id="263"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840E"/>
    <a:srgbClr val="1908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46423-572C-4247-B654-C34A0868868C}" v="78" dt="2024-03-15T12:11:41.9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186" autoAdjust="0"/>
  </p:normalViewPr>
  <p:slideViewPr>
    <p:cSldViewPr snapToGrid="0">
      <p:cViewPr varScale="1">
        <p:scale>
          <a:sx n="44" d="100"/>
          <a:sy n="44" d="100"/>
        </p:scale>
        <p:origin x="14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e Bayes" userId="014e294a-a381-4b2d-bf22-8e870b50b1c8" providerId="ADAL" clId="{09F46423-572C-4247-B654-C34A0868868C}"/>
    <pc:docChg chg="undo redo custSel addSld delSld modSld sldOrd">
      <pc:chgData name="Sue Bayes" userId="014e294a-a381-4b2d-bf22-8e870b50b1c8" providerId="ADAL" clId="{09F46423-572C-4247-B654-C34A0868868C}" dt="2024-03-15T15:06:02.019" v="295"/>
      <pc:docMkLst>
        <pc:docMk/>
      </pc:docMkLst>
      <pc:sldChg chg="addSp modSp mod modAnim">
        <pc:chgData name="Sue Bayes" userId="014e294a-a381-4b2d-bf22-8e870b50b1c8" providerId="ADAL" clId="{09F46423-572C-4247-B654-C34A0868868C}" dt="2024-03-14T20:33:04.742" v="226" actId="1076"/>
        <pc:sldMkLst>
          <pc:docMk/>
          <pc:sldMk cId="692957538" sldId="257"/>
        </pc:sldMkLst>
        <pc:spChg chg="mod">
          <ac:chgData name="Sue Bayes" userId="014e294a-a381-4b2d-bf22-8e870b50b1c8" providerId="ADAL" clId="{09F46423-572C-4247-B654-C34A0868868C}" dt="2024-03-14T20:33:01.612" v="225" actId="21"/>
          <ac:spMkLst>
            <pc:docMk/>
            <pc:sldMk cId="692957538" sldId="257"/>
            <ac:spMk id="4" creationId="{96B1DE98-CADA-DB11-E909-56F3BCFB323F}"/>
          </ac:spMkLst>
        </pc:spChg>
        <pc:picChg chg="add mod">
          <ac:chgData name="Sue Bayes" userId="014e294a-a381-4b2d-bf22-8e870b50b1c8" providerId="ADAL" clId="{09F46423-572C-4247-B654-C34A0868868C}" dt="2024-03-14T20:33:04.742" v="226" actId="1076"/>
          <ac:picMkLst>
            <pc:docMk/>
            <pc:sldMk cId="692957538" sldId="257"/>
            <ac:picMk id="3" creationId="{B6C4785B-E5C8-5446-9ED4-1F583197BC9E}"/>
          </ac:picMkLst>
        </pc:picChg>
      </pc:sldChg>
      <pc:sldChg chg="modSp mod modNotesTx">
        <pc:chgData name="Sue Bayes" userId="014e294a-a381-4b2d-bf22-8e870b50b1c8" providerId="ADAL" clId="{09F46423-572C-4247-B654-C34A0868868C}" dt="2024-03-14T20:22:20.475" v="189" actId="20577"/>
        <pc:sldMkLst>
          <pc:docMk/>
          <pc:sldMk cId="1406019620" sldId="258"/>
        </pc:sldMkLst>
        <pc:spChg chg="mod">
          <ac:chgData name="Sue Bayes" userId="014e294a-a381-4b2d-bf22-8e870b50b1c8" providerId="ADAL" clId="{09F46423-572C-4247-B654-C34A0868868C}" dt="2024-03-14T16:13:11.689" v="150" actId="20577"/>
          <ac:spMkLst>
            <pc:docMk/>
            <pc:sldMk cId="1406019620" sldId="258"/>
            <ac:spMk id="2" creationId="{D1309FCE-AD2C-D750-01A7-6573539F40E2}"/>
          </ac:spMkLst>
        </pc:spChg>
      </pc:sldChg>
      <pc:sldChg chg="modSp mod modNotesTx">
        <pc:chgData name="Sue Bayes" userId="014e294a-a381-4b2d-bf22-8e870b50b1c8" providerId="ADAL" clId="{09F46423-572C-4247-B654-C34A0868868C}" dt="2024-03-14T21:46:45.309" v="285" actId="20577"/>
        <pc:sldMkLst>
          <pc:docMk/>
          <pc:sldMk cId="727719329" sldId="259"/>
        </pc:sldMkLst>
        <pc:spChg chg="mod">
          <ac:chgData name="Sue Bayes" userId="014e294a-a381-4b2d-bf22-8e870b50b1c8" providerId="ADAL" clId="{09F46423-572C-4247-B654-C34A0868868C}" dt="2024-03-04T14:02:10.263" v="14" actId="20577"/>
          <ac:spMkLst>
            <pc:docMk/>
            <pc:sldMk cId="727719329" sldId="259"/>
            <ac:spMk id="2" creationId="{8BC5193F-10A6-9EA7-8037-5159FCBDCAEE}"/>
          </ac:spMkLst>
        </pc:spChg>
        <pc:spChg chg="mod">
          <ac:chgData name="Sue Bayes" userId="014e294a-a381-4b2d-bf22-8e870b50b1c8" providerId="ADAL" clId="{09F46423-572C-4247-B654-C34A0868868C}" dt="2024-03-14T21:46:45.309" v="285" actId="20577"/>
          <ac:spMkLst>
            <pc:docMk/>
            <pc:sldMk cId="727719329" sldId="259"/>
            <ac:spMk id="3" creationId="{9C7BCFC9-BB5B-7256-4879-518565E0980F}"/>
          </ac:spMkLst>
        </pc:spChg>
      </pc:sldChg>
      <pc:sldChg chg="addSp modSp mod ord">
        <pc:chgData name="Sue Bayes" userId="014e294a-a381-4b2d-bf22-8e870b50b1c8" providerId="ADAL" clId="{09F46423-572C-4247-B654-C34A0868868C}" dt="2024-03-15T15:05:25.766" v="291"/>
        <pc:sldMkLst>
          <pc:docMk/>
          <pc:sldMk cId="2703587704" sldId="261"/>
        </pc:sldMkLst>
        <pc:spChg chg="mod">
          <ac:chgData name="Sue Bayes" userId="014e294a-a381-4b2d-bf22-8e870b50b1c8" providerId="ADAL" clId="{09F46423-572C-4247-B654-C34A0868868C}" dt="2024-03-14T13:43:30.383" v="35" actId="20577"/>
          <ac:spMkLst>
            <pc:docMk/>
            <pc:sldMk cId="2703587704" sldId="261"/>
            <ac:spMk id="3" creationId="{79BF19FA-72FD-AD29-27D3-51E4379824E3}"/>
          </ac:spMkLst>
        </pc:spChg>
        <pc:picChg chg="add mod">
          <ac:chgData name="Sue Bayes" userId="014e294a-a381-4b2d-bf22-8e870b50b1c8" providerId="ADAL" clId="{09F46423-572C-4247-B654-C34A0868868C}" dt="2024-03-15T12:11:41.930" v="289" actId="14100"/>
          <ac:picMkLst>
            <pc:docMk/>
            <pc:sldMk cId="2703587704" sldId="261"/>
            <ac:picMk id="4" creationId="{2315250D-F72F-6F7E-0FF9-F1E14DDCBC85}"/>
          </ac:picMkLst>
        </pc:picChg>
      </pc:sldChg>
      <pc:sldChg chg="ord">
        <pc:chgData name="Sue Bayes" userId="014e294a-a381-4b2d-bf22-8e870b50b1c8" providerId="ADAL" clId="{09F46423-572C-4247-B654-C34A0868868C}" dt="2024-03-15T15:06:02.019" v="295"/>
        <pc:sldMkLst>
          <pc:docMk/>
          <pc:sldMk cId="1766050058" sldId="263"/>
        </pc:sldMkLst>
      </pc:sldChg>
      <pc:sldChg chg="del">
        <pc:chgData name="Sue Bayes" userId="014e294a-a381-4b2d-bf22-8e870b50b1c8" providerId="ADAL" clId="{09F46423-572C-4247-B654-C34A0868868C}" dt="2024-03-14T21:46:58.010" v="286" actId="47"/>
        <pc:sldMkLst>
          <pc:docMk/>
          <pc:sldMk cId="3779042200" sldId="264"/>
        </pc:sldMkLst>
      </pc:sldChg>
      <pc:sldChg chg="addSp delSp modSp add mod ord">
        <pc:chgData name="Sue Bayes" userId="014e294a-a381-4b2d-bf22-8e870b50b1c8" providerId="ADAL" clId="{09F46423-572C-4247-B654-C34A0868868C}" dt="2024-03-15T15:05:50.836" v="293"/>
        <pc:sldMkLst>
          <pc:docMk/>
          <pc:sldMk cId="2030264104" sldId="271"/>
        </pc:sldMkLst>
        <pc:spChg chg="mod">
          <ac:chgData name="Sue Bayes" userId="014e294a-a381-4b2d-bf22-8e870b50b1c8" providerId="ADAL" clId="{09F46423-572C-4247-B654-C34A0868868C}" dt="2024-03-14T13:50:53.161" v="106" actId="1076"/>
          <ac:spMkLst>
            <pc:docMk/>
            <pc:sldMk cId="2030264104" sldId="271"/>
            <ac:spMk id="2" creationId="{4E5C5E84-A6C1-D741-62EA-91DC4E0A60A5}"/>
          </ac:spMkLst>
        </pc:spChg>
        <pc:spChg chg="mod">
          <ac:chgData name="Sue Bayes" userId="014e294a-a381-4b2d-bf22-8e870b50b1c8" providerId="ADAL" clId="{09F46423-572C-4247-B654-C34A0868868C}" dt="2024-03-14T13:51:21.971" v="109" actId="1076"/>
          <ac:spMkLst>
            <pc:docMk/>
            <pc:sldMk cId="2030264104" sldId="271"/>
            <ac:spMk id="3" creationId="{6232643C-760C-F768-6F42-408AAB6B57A7}"/>
          </ac:spMkLst>
        </pc:spChg>
        <pc:spChg chg="add del mod">
          <ac:chgData name="Sue Bayes" userId="014e294a-a381-4b2d-bf22-8e870b50b1c8" providerId="ADAL" clId="{09F46423-572C-4247-B654-C34A0868868C}" dt="2024-03-14T13:49:01.854" v="76"/>
          <ac:spMkLst>
            <pc:docMk/>
            <pc:sldMk cId="2030264104" sldId="271"/>
            <ac:spMk id="6" creationId="{3633C0DB-A63F-BAE5-6C43-EFEAC7A215BA}"/>
          </ac:spMkLst>
        </pc:spChg>
        <pc:spChg chg="add mod">
          <ac:chgData name="Sue Bayes" userId="014e294a-a381-4b2d-bf22-8e870b50b1c8" providerId="ADAL" clId="{09F46423-572C-4247-B654-C34A0868868C}" dt="2024-03-14T13:51:12.175" v="108" actId="1076"/>
          <ac:spMkLst>
            <pc:docMk/>
            <pc:sldMk cId="2030264104" sldId="271"/>
            <ac:spMk id="7" creationId="{4E7AF030-275B-C413-5888-31B51C1E95C4}"/>
          </ac:spMkLst>
        </pc:spChg>
        <pc:picChg chg="del">
          <ac:chgData name="Sue Bayes" userId="014e294a-a381-4b2d-bf22-8e870b50b1c8" providerId="ADAL" clId="{09F46423-572C-4247-B654-C34A0868868C}" dt="2024-03-14T11:59:10.147" v="17" actId="478"/>
          <ac:picMkLst>
            <pc:docMk/>
            <pc:sldMk cId="2030264104" sldId="271"/>
            <ac:picMk id="4" creationId="{F1FE7710-4833-E09B-56E8-FAB2106A339A}"/>
          </ac:picMkLst>
        </pc:picChg>
        <pc:picChg chg="add mod">
          <ac:chgData name="Sue Bayes" userId="014e294a-a381-4b2d-bf22-8e870b50b1c8" providerId="ADAL" clId="{09F46423-572C-4247-B654-C34A0868868C}" dt="2024-03-14T13:48:37.785" v="70" actId="14100"/>
          <ac:picMkLst>
            <pc:docMk/>
            <pc:sldMk cId="2030264104" sldId="271"/>
            <ac:picMk id="1026" creationId="{84A61452-C849-2251-7346-F14C9B2E4F5E}"/>
          </ac:picMkLst>
        </pc:picChg>
      </pc:sldChg>
      <pc:sldChg chg="modSp add del mod">
        <pc:chgData name="Sue Bayes" userId="014e294a-a381-4b2d-bf22-8e870b50b1c8" providerId="ADAL" clId="{09F46423-572C-4247-B654-C34A0868868C}" dt="2024-03-14T15:53:51.541" v="112" actId="47"/>
        <pc:sldMkLst>
          <pc:docMk/>
          <pc:sldMk cId="2290273288" sldId="272"/>
        </pc:sldMkLst>
        <pc:spChg chg="mod">
          <ac:chgData name="Sue Bayes" userId="014e294a-a381-4b2d-bf22-8e870b50b1c8" providerId="ADAL" clId="{09F46423-572C-4247-B654-C34A0868868C}" dt="2024-03-14T12:26:23.307" v="33" actId="20577"/>
          <ac:spMkLst>
            <pc:docMk/>
            <pc:sldMk cId="2290273288" sldId="272"/>
            <ac:spMk id="3" creationId="{9C7BCFC9-BB5B-7256-4879-518565E0980F}"/>
          </ac:spMkLst>
        </pc:spChg>
      </pc:sldChg>
      <pc:sldChg chg="add">
        <pc:chgData name="Sue Bayes" userId="014e294a-a381-4b2d-bf22-8e870b50b1c8" providerId="ADAL" clId="{09F46423-572C-4247-B654-C34A0868868C}" dt="2024-03-14T21:47:03.966" v="287"/>
        <pc:sldMkLst>
          <pc:docMk/>
          <pc:sldMk cId="2381123096" sldId="272"/>
        </pc:sldMkLst>
      </pc:sldChg>
      <pc:sldChg chg="addSp delSp modSp add del mod setBg">
        <pc:chgData name="Sue Bayes" userId="014e294a-a381-4b2d-bf22-8e870b50b1c8" providerId="ADAL" clId="{09F46423-572C-4247-B654-C34A0868868C}" dt="2024-03-14T15:57:31.691" v="148" actId="2696"/>
        <pc:sldMkLst>
          <pc:docMk/>
          <pc:sldMk cId="3009266654" sldId="273"/>
        </pc:sldMkLst>
        <pc:spChg chg="mod ord">
          <ac:chgData name="Sue Bayes" userId="014e294a-a381-4b2d-bf22-8e870b50b1c8" providerId="ADAL" clId="{09F46423-572C-4247-B654-C34A0868868C}" dt="2024-03-14T15:56:42.240" v="137" actId="14100"/>
          <ac:spMkLst>
            <pc:docMk/>
            <pc:sldMk cId="3009266654" sldId="273"/>
            <ac:spMk id="2" creationId="{15139E48-0AD7-458B-9357-E5517BAF43A2}"/>
          </ac:spMkLst>
        </pc:spChg>
        <pc:spChg chg="mod">
          <ac:chgData name="Sue Bayes" userId="014e294a-a381-4b2d-bf22-8e870b50b1c8" providerId="ADAL" clId="{09F46423-572C-4247-B654-C34A0868868C}" dt="2024-03-14T15:56:53.959" v="140" actId="1076"/>
          <ac:spMkLst>
            <pc:docMk/>
            <pc:sldMk cId="3009266654" sldId="273"/>
            <ac:spMk id="6" creationId="{23A79F5B-BE16-FF14-2618-F8369FEFE47C}"/>
          </ac:spMkLst>
        </pc:spChg>
        <pc:spChg chg="add del">
          <ac:chgData name="Sue Bayes" userId="014e294a-a381-4b2d-bf22-8e870b50b1c8" providerId="ADAL" clId="{09F46423-572C-4247-B654-C34A0868868C}" dt="2024-03-14T15:55:45.971" v="128" actId="26606"/>
          <ac:spMkLst>
            <pc:docMk/>
            <pc:sldMk cId="3009266654" sldId="273"/>
            <ac:spMk id="11" creationId="{04812C46-200A-4DEB-A05E-3ED6C68C2387}"/>
          </ac:spMkLst>
        </pc:spChg>
        <pc:spChg chg="add del">
          <ac:chgData name="Sue Bayes" userId="014e294a-a381-4b2d-bf22-8e870b50b1c8" providerId="ADAL" clId="{09F46423-572C-4247-B654-C34A0868868C}" dt="2024-03-14T15:55:45.971" v="128" actId="26606"/>
          <ac:spMkLst>
            <pc:docMk/>
            <pc:sldMk cId="3009266654" sldId="273"/>
            <ac:spMk id="13" creationId="{D1EA859B-E555-4109-94F3-6700E046E008}"/>
          </ac:spMkLst>
        </pc:spChg>
        <pc:picChg chg="mod">
          <ac:chgData name="Sue Bayes" userId="014e294a-a381-4b2d-bf22-8e870b50b1c8" providerId="ADAL" clId="{09F46423-572C-4247-B654-C34A0868868C}" dt="2024-03-14T15:57:20.585" v="147" actId="1076"/>
          <ac:picMkLst>
            <pc:docMk/>
            <pc:sldMk cId="3009266654" sldId="273"/>
            <ac:picMk id="5" creationId="{BC282019-CCDE-CCBB-D5C7-A0F926F8B509}"/>
          </ac:picMkLst>
        </pc:picChg>
        <pc:cxnChg chg="add del">
          <ac:chgData name="Sue Bayes" userId="014e294a-a381-4b2d-bf22-8e870b50b1c8" providerId="ADAL" clId="{09F46423-572C-4247-B654-C34A0868868C}" dt="2024-03-14T15:55:52.184" v="130" actId="26606"/>
          <ac:cxnSpMkLst>
            <pc:docMk/>
            <pc:sldMk cId="3009266654" sldId="273"/>
            <ac:cxnSpMk id="15" creationId="{249EDD1B-F94D-B4E6-ACAA-566B9A26FDE3}"/>
          </ac:cxnSpMkLst>
        </pc:cxnChg>
      </pc:sldChg>
    </pc:docChg>
  </pc:docChgLst>
  <pc:docChgLst>
    <pc:chgData name="Sue Bayes" userId="014e294a-a381-4b2d-bf22-8e870b50b1c8" providerId="ADAL" clId="{6EA0CD0F-3D9E-4EC2-B79F-345648A14C7F}"/>
    <pc:docChg chg="modSld">
      <pc:chgData name="Sue Bayes" userId="014e294a-a381-4b2d-bf22-8e870b50b1c8" providerId="ADAL" clId="{6EA0CD0F-3D9E-4EC2-B79F-345648A14C7F}" dt="2024-03-13T20:56:42.580" v="21" actId="20577"/>
      <pc:docMkLst>
        <pc:docMk/>
      </pc:docMkLst>
      <pc:sldChg chg="modSp mod">
        <pc:chgData name="Sue Bayes" userId="014e294a-a381-4b2d-bf22-8e870b50b1c8" providerId="ADAL" clId="{6EA0CD0F-3D9E-4EC2-B79F-345648A14C7F}" dt="2024-03-13T20:55:52.966" v="20" actId="20577"/>
        <pc:sldMkLst>
          <pc:docMk/>
          <pc:sldMk cId="1406019620" sldId="258"/>
        </pc:sldMkLst>
        <pc:spChg chg="mod">
          <ac:chgData name="Sue Bayes" userId="014e294a-a381-4b2d-bf22-8e870b50b1c8" providerId="ADAL" clId="{6EA0CD0F-3D9E-4EC2-B79F-345648A14C7F}" dt="2024-03-13T20:55:52.966" v="20" actId="20577"/>
          <ac:spMkLst>
            <pc:docMk/>
            <pc:sldMk cId="1406019620" sldId="258"/>
            <ac:spMk id="3" creationId="{451AF83A-C0DD-CE77-DF8B-7D5DC7DBBEB9}"/>
          </ac:spMkLst>
        </pc:spChg>
      </pc:sldChg>
      <pc:sldChg chg="modSp mod">
        <pc:chgData name="Sue Bayes" userId="014e294a-a381-4b2d-bf22-8e870b50b1c8" providerId="ADAL" clId="{6EA0CD0F-3D9E-4EC2-B79F-345648A14C7F}" dt="2024-03-13T20:56:42.580" v="21" actId="20577"/>
        <pc:sldMkLst>
          <pc:docMk/>
          <pc:sldMk cId="727719329" sldId="259"/>
        </pc:sldMkLst>
        <pc:spChg chg="mod">
          <ac:chgData name="Sue Bayes" userId="014e294a-a381-4b2d-bf22-8e870b50b1c8" providerId="ADAL" clId="{6EA0CD0F-3D9E-4EC2-B79F-345648A14C7F}" dt="2024-03-13T20:56:42.580" v="21" actId="20577"/>
          <ac:spMkLst>
            <pc:docMk/>
            <pc:sldMk cId="727719329" sldId="259"/>
            <ac:spMk id="2" creationId="{8BC5193F-10A6-9EA7-8037-5159FCBDCA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C1551-9939-4545-AA8A-D4BC0253BA8C}" type="datetimeFigureOut">
              <a:rPr lang="en-GB" smtClean="0"/>
              <a:t>20/03/2024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BBAC3-55F7-48C0-9548-49212D82882E}" type="slidenum">
              <a:rPr lang="en-GB" smtClean="0"/>
              <a:t>‹#›</a:t>
            </a:fld>
            <a:endParaRPr lang="en-GB"/>
          </a:p>
        </p:txBody>
      </p:sp>
    </p:spTree>
    <p:extLst>
      <p:ext uri="{BB962C8B-B14F-4D97-AF65-F5344CB8AC3E}">
        <p14:creationId xmlns:p14="http://schemas.microsoft.com/office/powerpoint/2010/main" val="492713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https://github.com/TabularEditor/TabularEditor</a:t>
            </a:r>
          </a:p>
          <a:p>
            <a:endParaRPr lang="en-GB" dirty="0"/>
          </a:p>
          <a:p>
            <a:r>
              <a:rPr lang="en-GB" b="0" i="0" dirty="0">
                <a:solidFill>
                  <a:srgbClr val="1F2328"/>
                </a:solidFill>
                <a:effectLst/>
                <a:latin typeface="-apple-system"/>
              </a:rPr>
              <a:t>Tabular Editor 2.x is a free, open-source, tool that lets you easily manipulate and manage measures, calculated columns, display folders, perspectives and translations in Analysis Services Tabular and Power BI XMLA Models (from Compatibility Level 1200 and onwards). The tool is written entirely in .NET WinForms (C#).</a:t>
            </a:r>
          </a:p>
          <a:p>
            <a:endParaRPr lang="en-GB" b="0" i="0" dirty="0">
              <a:solidFill>
                <a:srgbClr val="1F2328"/>
              </a:solidFill>
              <a:effectLst/>
              <a:latin typeface="-apple-system"/>
            </a:endParaRPr>
          </a:p>
          <a:p>
            <a:r>
              <a:rPr lang="en-GB" b="0" i="0" dirty="0">
                <a:solidFill>
                  <a:srgbClr val="1F2328"/>
                </a:solidFill>
                <a:effectLst/>
                <a:latin typeface="-apple-system"/>
              </a:rPr>
              <a:t>Cannot add, edit or remove tables, if you open it as an external tool however </a:t>
            </a:r>
            <a:r>
              <a:rPr lang="en-GB" b="0" i="0" dirty="0" err="1">
                <a:solidFill>
                  <a:srgbClr val="1F2328"/>
                </a:solidFill>
                <a:effectLst/>
                <a:latin typeface="-apple-system"/>
              </a:rPr>
              <a:t>ifyou</a:t>
            </a:r>
            <a:r>
              <a:rPr lang="en-GB" b="0" i="0" dirty="0">
                <a:solidFill>
                  <a:srgbClr val="1F2328"/>
                </a:solidFill>
                <a:effectLst/>
                <a:latin typeface="-apple-system"/>
              </a:rPr>
              <a:t> save </a:t>
            </a:r>
            <a:r>
              <a:rPr lang="en-GB" b="0" i="0" dirty="0" err="1">
                <a:solidFill>
                  <a:srgbClr val="1F2328"/>
                </a:solidFill>
                <a:effectLst/>
                <a:latin typeface="-apple-system"/>
              </a:rPr>
              <a:t>pbix</a:t>
            </a:r>
            <a:r>
              <a:rPr lang="en-GB" b="0" i="0" dirty="0">
                <a:solidFill>
                  <a:srgbClr val="1F2328"/>
                </a:solidFill>
                <a:effectLst/>
                <a:latin typeface="-apple-system"/>
              </a:rPr>
              <a:t> as </a:t>
            </a:r>
            <a:r>
              <a:rPr lang="en-GB" b="0" i="0" dirty="0" err="1">
                <a:solidFill>
                  <a:srgbClr val="1F2328"/>
                </a:solidFill>
                <a:effectLst/>
                <a:latin typeface="-apple-system"/>
              </a:rPr>
              <a:t>pbip</a:t>
            </a:r>
            <a:r>
              <a:rPr lang="en-GB" b="0" i="0" dirty="0">
                <a:solidFill>
                  <a:srgbClr val="1F2328"/>
                </a:solidFill>
                <a:effectLst/>
                <a:latin typeface="-apple-system"/>
              </a:rPr>
              <a:t>, then you can open </a:t>
            </a:r>
            <a:r>
              <a:rPr lang="en-GB" b="0" i="0" dirty="0" err="1">
                <a:solidFill>
                  <a:srgbClr val="1F2328"/>
                </a:solidFill>
                <a:effectLst/>
                <a:latin typeface="-apple-system"/>
              </a:rPr>
              <a:t>pbip</a:t>
            </a:r>
            <a:r>
              <a:rPr lang="en-GB" b="0" i="0" dirty="0">
                <a:solidFill>
                  <a:srgbClr val="1F2328"/>
                </a:solidFill>
                <a:effectLst/>
                <a:latin typeface="-apple-system"/>
              </a:rPr>
              <a:t> in TE2 and no limitations</a:t>
            </a:r>
          </a:p>
          <a:p>
            <a:r>
              <a:rPr lang="en-GB" b="0" i="0" dirty="0">
                <a:solidFill>
                  <a:srgbClr val="1F2328"/>
                </a:solidFill>
                <a:effectLst/>
                <a:latin typeface="-apple-system"/>
              </a:rPr>
              <a:t>Off line</a:t>
            </a:r>
          </a:p>
          <a:p>
            <a:endParaRPr lang="en-GB" b="0" i="0" dirty="0">
              <a:solidFill>
                <a:srgbClr val="1F2328"/>
              </a:solidFill>
              <a:effectLst/>
              <a:latin typeface="-apple-system"/>
            </a:endParaRPr>
          </a:p>
          <a:p>
            <a:endParaRPr lang="en-GB" b="0" i="0" dirty="0">
              <a:solidFill>
                <a:srgbClr val="1F2328"/>
              </a:solidFill>
              <a:effectLst/>
              <a:latin typeface="-apple-system"/>
            </a:endParaRPr>
          </a:p>
          <a:p>
            <a:endParaRPr lang="en-GB" b="0" i="0" dirty="0">
              <a:solidFill>
                <a:srgbClr val="1F2328"/>
              </a:solidFill>
              <a:effectLst/>
              <a:latin typeface="-apple-system"/>
            </a:endParaRPr>
          </a:p>
          <a:p>
            <a:endParaRPr lang="en-GB" b="0" i="0" dirty="0">
              <a:solidFill>
                <a:srgbClr val="1F2328"/>
              </a:solidFill>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938BBAC3-55F7-48C0-9548-49212D82882E}" type="slidenum">
              <a:rPr lang="en-GB" smtClean="0"/>
              <a:t>3</a:t>
            </a:fld>
            <a:endParaRPr lang="en-GB"/>
          </a:p>
        </p:txBody>
      </p:sp>
    </p:spTree>
    <p:extLst>
      <p:ext uri="{BB962C8B-B14F-4D97-AF65-F5344CB8AC3E}">
        <p14:creationId xmlns:p14="http://schemas.microsoft.com/office/powerpoint/2010/main" val="3146755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Features: https://docs.tabulareditor.com/te2/Features-at-a-glance.html</a:t>
            </a:r>
          </a:p>
          <a:p>
            <a:endParaRPr lang="en-GB" dirty="0"/>
          </a:p>
          <a:p>
            <a:r>
              <a:rPr lang="en-GB" dirty="0"/>
              <a:t>Scripting: https://docs.tabulareditor.com/te2/Useful-script-snippets.html</a:t>
            </a:r>
          </a:p>
          <a:p>
            <a:endParaRPr lang="en-GB" dirty="0"/>
          </a:p>
          <a:p>
            <a:r>
              <a:rPr lang="en-GB" dirty="0"/>
              <a:t>BPA: https://github.com/microsoft/Analysis-Services/blob/master/BestPracticeRules/BPARules.json</a:t>
            </a:r>
          </a:p>
        </p:txBody>
      </p:sp>
      <p:sp>
        <p:nvSpPr>
          <p:cNvPr id="4" name="Slide Number Placeholder 3"/>
          <p:cNvSpPr>
            <a:spLocks noGrp="1"/>
          </p:cNvSpPr>
          <p:nvPr>
            <p:ph type="sldNum" sz="quarter" idx="5"/>
          </p:nvPr>
        </p:nvSpPr>
        <p:spPr/>
        <p:txBody>
          <a:bodyPr/>
          <a:lstStyle/>
          <a:p>
            <a:fld id="{938BBAC3-55F7-48C0-9548-49212D82882E}" type="slidenum">
              <a:rPr lang="en-GB" smtClean="0"/>
              <a:t>4</a:t>
            </a:fld>
            <a:endParaRPr lang="en-GB"/>
          </a:p>
        </p:txBody>
      </p:sp>
    </p:spTree>
    <p:extLst>
      <p:ext uri="{BB962C8B-B14F-4D97-AF65-F5344CB8AC3E}">
        <p14:creationId xmlns:p14="http://schemas.microsoft.com/office/powerpoint/2010/main" val="2544822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Features: https://docs.tabulareditor.com/te2/Features-at-a-glance.html</a:t>
            </a:r>
          </a:p>
          <a:p>
            <a:endParaRPr lang="en-GB" dirty="0"/>
          </a:p>
          <a:p>
            <a:r>
              <a:rPr lang="en-GB" dirty="0"/>
              <a:t>Scripting: https://docs.tabulareditor.com/te2/Useful-script-snippets.html</a:t>
            </a:r>
          </a:p>
          <a:p>
            <a:r>
              <a:rPr lang="en-GB"/>
              <a:t>https://www.elegantbi.com/post/datapreview</a:t>
            </a:r>
            <a:endParaRPr lang="en-GB" dirty="0"/>
          </a:p>
          <a:p>
            <a:endParaRPr lang="en-GB" dirty="0"/>
          </a:p>
          <a:p>
            <a:r>
              <a:rPr lang="en-GB" dirty="0"/>
              <a:t>BPA: https://github.com/microsoft/Analysis-Services/blob/master/BestPracticeRules/BPARules.json</a:t>
            </a:r>
          </a:p>
          <a:p>
            <a:endParaRPr lang="en-GB" dirty="0"/>
          </a:p>
          <a:p>
            <a:endParaRPr lang="en-GB" dirty="0"/>
          </a:p>
        </p:txBody>
      </p:sp>
      <p:sp>
        <p:nvSpPr>
          <p:cNvPr id="4" name="Slide Number Placeholder 3"/>
          <p:cNvSpPr>
            <a:spLocks noGrp="1"/>
          </p:cNvSpPr>
          <p:nvPr>
            <p:ph type="sldNum" sz="quarter" idx="5"/>
          </p:nvPr>
        </p:nvSpPr>
        <p:spPr/>
        <p:txBody>
          <a:bodyPr/>
          <a:lstStyle/>
          <a:p>
            <a:fld id="{938BBAC3-55F7-48C0-9548-49212D82882E}" type="slidenum">
              <a:rPr lang="en-GB" smtClean="0"/>
              <a:t>6</a:t>
            </a:fld>
            <a:endParaRPr lang="en-GB"/>
          </a:p>
        </p:txBody>
      </p:sp>
    </p:spTree>
    <p:extLst>
      <p:ext uri="{BB962C8B-B14F-4D97-AF65-F5344CB8AC3E}">
        <p14:creationId xmlns:p14="http://schemas.microsoft.com/office/powerpoint/2010/main" val="173986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frame with cartoon characters&#10;&#10;Description automatically generated">
            <a:extLst>
              <a:ext uri="{FF2B5EF4-FFF2-40B4-BE49-F238E27FC236}">
                <a16:creationId xmlns:a16="http://schemas.microsoft.com/office/drawing/2014/main" id="{D9E760CC-CFDD-0CF7-CE51-B9598C21F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03C3B6-8566-66EF-73C7-3F6966B9639C}"/>
              </a:ext>
            </a:extLst>
          </p:cNvPr>
          <p:cNvSpPr>
            <a:spLocks noGrp="1"/>
          </p:cNvSpPr>
          <p:nvPr>
            <p:ph type="ctrTitle" hasCustomPrompt="1"/>
          </p:nvPr>
        </p:nvSpPr>
        <p:spPr>
          <a:xfrm>
            <a:off x="1524000" y="2002444"/>
            <a:ext cx="9144000" cy="1522152"/>
          </a:xfrm>
        </p:spPr>
        <p:txBody>
          <a:bodyPr anchor="ctr">
            <a:normAutofit/>
          </a:bodyPr>
          <a:lstStyle>
            <a:lvl1pPr algn="ctr">
              <a:defRPr sz="8000" b="1">
                <a:solidFill>
                  <a:srgbClr val="19083B"/>
                </a:solidFill>
                <a:latin typeface="Congenial" panose="020F0502020204030204" pitchFamily="2" charset="0"/>
              </a:defRPr>
            </a:lvl1pPr>
          </a:lstStyle>
          <a:p>
            <a:r>
              <a:rPr lang="en-US" dirty="0"/>
              <a:t>Session Title!</a:t>
            </a:r>
            <a:endParaRPr lang="en-GB" dirty="0"/>
          </a:p>
        </p:txBody>
      </p:sp>
      <p:pic>
        <p:nvPicPr>
          <p:cNvPr id="12" name="Picture 11" descr="A black and orange text&#10;&#10;Description automatically generated">
            <a:extLst>
              <a:ext uri="{FF2B5EF4-FFF2-40B4-BE49-F238E27FC236}">
                <a16:creationId xmlns:a16="http://schemas.microsoft.com/office/drawing/2014/main" id="{049790D6-B249-E184-D8FA-7FBC22CA55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
        <p:nvSpPr>
          <p:cNvPr id="13" name="Text Placeholder 2">
            <a:extLst>
              <a:ext uri="{FF2B5EF4-FFF2-40B4-BE49-F238E27FC236}">
                <a16:creationId xmlns:a16="http://schemas.microsoft.com/office/drawing/2014/main" id="{A59AD991-F09F-FA8D-E768-B2146623F1A4}"/>
              </a:ext>
            </a:extLst>
          </p:cNvPr>
          <p:cNvSpPr>
            <a:spLocks noGrp="1"/>
          </p:cNvSpPr>
          <p:nvPr>
            <p:ph type="body" idx="1" hasCustomPrompt="1"/>
          </p:nvPr>
        </p:nvSpPr>
        <p:spPr>
          <a:xfrm>
            <a:off x="3232958" y="3754955"/>
            <a:ext cx="5726082" cy="555193"/>
          </a:xfrm>
        </p:spPr>
        <p:txBody>
          <a:bodyPr>
            <a:normAutofit/>
          </a:bodyPr>
          <a:lstStyle>
            <a:lvl1pPr marL="0" indent="0" algn="ctr">
              <a:buNone/>
              <a:defRPr sz="2800">
                <a:solidFill>
                  <a:srgbClr val="F3840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Name(s)</a:t>
            </a:r>
          </a:p>
        </p:txBody>
      </p:sp>
    </p:spTree>
    <p:extLst>
      <p:ext uri="{BB962C8B-B14F-4D97-AF65-F5344CB8AC3E}">
        <p14:creationId xmlns:p14="http://schemas.microsoft.com/office/powerpoint/2010/main" val="3764728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970B-1B67-9721-81C7-E331653973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611B36-21DC-BC0B-EDD5-4B56C66427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2891E8-4365-0E49-3F88-EAEE6969664D}"/>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5" name="Footer Placeholder 4">
            <a:extLst>
              <a:ext uri="{FF2B5EF4-FFF2-40B4-BE49-F238E27FC236}">
                <a16:creationId xmlns:a16="http://schemas.microsoft.com/office/drawing/2014/main" id="{9B5D63DA-4290-7BA3-CCE3-3653C1BC71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CD7842-287B-547F-C857-9A1FC33C762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1666421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7CB774-2722-4BCF-259D-8D644F7342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2E8D62-840A-DC0B-643E-40BF993448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E0C06C-3332-8EE5-05A0-93030DF23EF0}"/>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5" name="Footer Placeholder 4">
            <a:extLst>
              <a:ext uri="{FF2B5EF4-FFF2-40B4-BE49-F238E27FC236}">
                <a16:creationId xmlns:a16="http://schemas.microsoft.com/office/drawing/2014/main" id="{CB43602C-C96F-BE1B-AE31-B05FE30CAB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2083B6-2921-0457-FDFB-60AA2604A26E}"/>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2014267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Bullet Points">
    <p:spTree>
      <p:nvGrpSpPr>
        <p:cNvPr id="1" name=""/>
        <p:cNvGrpSpPr/>
        <p:nvPr/>
      </p:nvGrpSpPr>
      <p:grpSpPr>
        <a:xfrm>
          <a:off x="0" y="0"/>
          <a:ext cx="0" cy="0"/>
          <a:chOff x="0" y="0"/>
          <a:chExt cx="0" cy="0"/>
        </a:xfrm>
      </p:grpSpPr>
      <p:pic>
        <p:nvPicPr>
          <p:cNvPr id="8" name="Picture 7" descr="A frame with a couple of people holding parachutes&#10;&#10;Description automatically generated">
            <a:extLst>
              <a:ext uri="{FF2B5EF4-FFF2-40B4-BE49-F238E27FC236}">
                <a16:creationId xmlns:a16="http://schemas.microsoft.com/office/drawing/2014/main" id="{F2A1CD88-3994-EA71-8A24-E6958FF496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F3F277-5255-58B5-6B17-D3FEB77327F2}"/>
              </a:ext>
            </a:extLst>
          </p:cNvPr>
          <p:cNvSpPr>
            <a:spLocks noGrp="1"/>
          </p:cNvSpPr>
          <p:nvPr>
            <p:ph type="title" hasCustomPrompt="1"/>
          </p:nvPr>
        </p:nvSpPr>
        <p:spPr>
          <a:xfrm>
            <a:off x="3132513" y="755823"/>
            <a:ext cx="74813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AA3891D8-337E-853E-82A4-2912BCEE0FE3}"/>
              </a:ext>
            </a:extLst>
          </p:cNvPr>
          <p:cNvSpPr>
            <a:spLocks noGrp="1"/>
          </p:cNvSpPr>
          <p:nvPr>
            <p:ph idx="1" hasCustomPrompt="1"/>
          </p:nvPr>
        </p:nvSpPr>
        <p:spPr>
          <a:xfrm>
            <a:off x="2316623" y="2506662"/>
            <a:ext cx="7938330" cy="3082288"/>
          </a:xfrm>
        </p:spPr>
        <p:txBody>
          <a:bodyPr anchor="ctr"/>
          <a:lstStyle>
            <a:lvl1pPr marL="457200" indent="-457200">
              <a:buFont typeface="Arial" panose="020B0604020202020204" pitchFamily="34" charset="0"/>
              <a:buChar char="•"/>
              <a:defRPr>
                <a:solidFill>
                  <a:srgbClr val="19083B"/>
                </a:solidFill>
                <a:latin typeface="+mn-lt"/>
              </a:defRPr>
            </a:lvl1pPr>
          </a:lstStyle>
          <a:p>
            <a:pPr lvl="0"/>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marL="457200" marR="0" lvl="0" indent="-4572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Bullet Point</a:t>
            </a:r>
          </a:p>
          <a:p>
            <a:pPr lvl="0"/>
            <a:endParaRPr lang="en-US" dirty="0"/>
          </a:p>
        </p:txBody>
      </p:sp>
      <p:sp>
        <p:nvSpPr>
          <p:cNvPr id="4" name="Date Placeholder 3">
            <a:extLst>
              <a:ext uri="{FF2B5EF4-FFF2-40B4-BE49-F238E27FC236}">
                <a16:creationId xmlns:a16="http://schemas.microsoft.com/office/drawing/2014/main" id="{6A71562A-0789-F7A0-999A-8A89F7B0EAB9}"/>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5" name="Footer Placeholder 4">
            <a:extLst>
              <a:ext uri="{FF2B5EF4-FFF2-40B4-BE49-F238E27FC236}">
                <a16:creationId xmlns:a16="http://schemas.microsoft.com/office/drawing/2014/main" id="{F596F5D9-60D3-C8EB-1FA0-5CC5CFE2856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E33FE-BA52-B198-5CF1-8119E2EDD66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9" name="Picture 8" descr="A black and orange text&#10;&#10;Description automatically generated">
            <a:extLst>
              <a:ext uri="{FF2B5EF4-FFF2-40B4-BE49-F238E27FC236}">
                <a16:creationId xmlns:a16="http://schemas.microsoft.com/office/drawing/2014/main" id="{B99C6A76-3918-9A96-A0FF-C2EA28219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4262131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A cartoon helicopter and a moon&#10;&#10;Description automatically generated">
            <a:extLst>
              <a:ext uri="{FF2B5EF4-FFF2-40B4-BE49-F238E27FC236}">
                <a16:creationId xmlns:a16="http://schemas.microsoft.com/office/drawing/2014/main" id="{03326393-5B17-4DF5-6101-0A62623233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2FAAA47-563B-D68F-0D17-BC3761D8F168}"/>
              </a:ext>
            </a:extLst>
          </p:cNvPr>
          <p:cNvSpPr>
            <a:spLocks noGrp="1"/>
          </p:cNvSpPr>
          <p:nvPr>
            <p:ph type="title" hasCustomPrompt="1"/>
          </p:nvPr>
        </p:nvSpPr>
        <p:spPr>
          <a:xfrm>
            <a:off x="1047981" y="1900931"/>
            <a:ext cx="8037830" cy="1208029"/>
          </a:xfrm>
        </p:spPr>
        <p:txBody>
          <a:bodyPr anchor="b"/>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Text Placeholder 2">
            <a:extLst>
              <a:ext uri="{FF2B5EF4-FFF2-40B4-BE49-F238E27FC236}">
                <a16:creationId xmlns:a16="http://schemas.microsoft.com/office/drawing/2014/main" id="{7C183A4D-25DB-E584-B925-FA085BB44658}"/>
              </a:ext>
            </a:extLst>
          </p:cNvPr>
          <p:cNvSpPr>
            <a:spLocks noGrp="1"/>
          </p:cNvSpPr>
          <p:nvPr>
            <p:ph type="body" idx="1" hasCustomPrompt="1"/>
          </p:nvPr>
        </p:nvSpPr>
        <p:spPr>
          <a:xfrm>
            <a:off x="1047981" y="3266902"/>
            <a:ext cx="8037830" cy="2394066"/>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sp>
        <p:nvSpPr>
          <p:cNvPr id="4" name="Date Placeholder 3">
            <a:extLst>
              <a:ext uri="{FF2B5EF4-FFF2-40B4-BE49-F238E27FC236}">
                <a16:creationId xmlns:a16="http://schemas.microsoft.com/office/drawing/2014/main" id="{23B1018B-8C3E-AA30-D743-8A88355B56A4}"/>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5" name="Footer Placeholder 4">
            <a:extLst>
              <a:ext uri="{FF2B5EF4-FFF2-40B4-BE49-F238E27FC236}">
                <a16:creationId xmlns:a16="http://schemas.microsoft.com/office/drawing/2014/main" id="{4C4C941D-7874-2E08-3BA2-6A22DD80CE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D73035-DC61-8A96-107F-045214211C94}"/>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1" name="Picture 10" descr="A black and orange text&#10;&#10;Description automatically generated">
            <a:extLst>
              <a:ext uri="{FF2B5EF4-FFF2-40B4-BE49-F238E27FC236}">
                <a16:creationId xmlns:a16="http://schemas.microsoft.com/office/drawing/2014/main" id="{1F5BB742-10E7-E129-E0E2-00790C7FF7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124993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A frame with clouds and a green object&#10;&#10;Description automatically generated">
            <a:extLst>
              <a:ext uri="{FF2B5EF4-FFF2-40B4-BE49-F238E27FC236}">
                <a16:creationId xmlns:a16="http://schemas.microsoft.com/office/drawing/2014/main" id="{12C8543D-225D-6001-F604-5BC2ACA72C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B46021-E79E-137F-3A3A-C23A007A3588}"/>
              </a:ext>
            </a:extLst>
          </p:cNvPr>
          <p:cNvSpPr>
            <a:spLocks noGrp="1"/>
          </p:cNvSpPr>
          <p:nvPr>
            <p:ph type="title" hasCustomPrompt="1"/>
          </p:nvPr>
        </p:nvSpPr>
        <p:spPr>
          <a:xfrm>
            <a:off x="3352800" y="830637"/>
            <a:ext cx="7389264"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3" name="Content Placeholder 2">
            <a:extLst>
              <a:ext uri="{FF2B5EF4-FFF2-40B4-BE49-F238E27FC236}">
                <a16:creationId xmlns:a16="http://schemas.microsoft.com/office/drawing/2014/main" id="{FCB2CA2D-3B37-8F9E-EFEB-FA1DD3AFF9A5}"/>
              </a:ext>
            </a:extLst>
          </p:cNvPr>
          <p:cNvSpPr>
            <a:spLocks noGrp="1"/>
          </p:cNvSpPr>
          <p:nvPr>
            <p:ph sz="half" idx="1"/>
          </p:nvPr>
        </p:nvSpPr>
        <p:spPr>
          <a:xfrm>
            <a:off x="1170709" y="2410690"/>
            <a:ext cx="4049684" cy="3184381"/>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074FB38-8DBE-ED26-9A2F-B07CE74FB454}"/>
              </a:ext>
            </a:extLst>
          </p:cNvPr>
          <p:cNvSpPr>
            <a:spLocks noGrp="1"/>
          </p:cNvSpPr>
          <p:nvPr>
            <p:ph sz="half" idx="2"/>
          </p:nvPr>
        </p:nvSpPr>
        <p:spPr>
          <a:xfrm>
            <a:off x="5562600" y="2410689"/>
            <a:ext cx="4049684" cy="3184382"/>
          </a:xfrm>
        </p:spPr>
        <p:txBody>
          <a:bodyPr/>
          <a:lstStyle>
            <a:lvl1pPr>
              <a:defRPr>
                <a:solidFill>
                  <a:srgbClr val="19083B"/>
                </a:solidFill>
              </a:defRPr>
            </a:lvl1pPr>
            <a:lvl2pPr>
              <a:defRPr>
                <a:solidFill>
                  <a:srgbClr val="19083B"/>
                </a:solidFill>
              </a:defRPr>
            </a:lvl2pPr>
            <a:lvl3pPr>
              <a:defRPr>
                <a:solidFill>
                  <a:srgbClr val="19083B"/>
                </a:solidFill>
              </a:defRPr>
            </a:lvl3pPr>
            <a:lvl4pPr>
              <a:defRPr>
                <a:solidFill>
                  <a:srgbClr val="19083B"/>
                </a:solidFill>
              </a:defRPr>
            </a:lvl4pPr>
            <a:lvl5pPr>
              <a:defRPr>
                <a:solidFill>
                  <a:srgbClr val="19083B"/>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F1542115-D260-FCEA-178C-5DB10E6455E6}"/>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6" name="Footer Placeholder 5">
            <a:extLst>
              <a:ext uri="{FF2B5EF4-FFF2-40B4-BE49-F238E27FC236}">
                <a16:creationId xmlns:a16="http://schemas.microsoft.com/office/drawing/2014/main" id="{3F5B9A42-DF8A-9381-080F-D861943238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66983C-A583-A49B-C8B5-FFABAA0A5B82}"/>
              </a:ext>
            </a:extLst>
          </p:cNvPr>
          <p:cNvSpPr>
            <a:spLocks noGrp="1"/>
          </p:cNvSpPr>
          <p:nvPr>
            <p:ph type="sldNum" sz="quarter" idx="12"/>
          </p:nvPr>
        </p:nvSpPr>
        <p:spPr/>
        <p:txBody>
          <a:bodyPr/>
          <a:lstStyle/>
          <a:p>
            <a:fld id="{4154D069-E595-401A-B618-C6C1F0B490F7}" type="slidenum">
              <a:rPr lang="en-GB" smtClean="0"/>
              <a:t>‹#›</a:t>
            </a:fld>
            <a:endParaRPr lang="en-GB"/>
          </a:p>
        </p:txBody>
      </p:sp>
      <p:pic>
        <p:nvPicPr>
          <p:cNvPr id="10" name="Picture 9" descr="A black and orange text&#10;&#10;Description automatically generated">
            <a:extLst>
              <a:ext uri="{FF2B5EF4-FFF2-40B4-BE49-F238E27FC236}">
                <a16:creationId xmlns:a16="http://schemas.microsoft.com/office/drawing/2014/main" id="{B83450CE-3CC8-7DC2-FDA1-CE2918B903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369596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descr="A blue and white border with clouds and a blue object&#10;&#10;Description automatically generated">
            <a:extLst>
              <a:ext uri="{FF2B5EF4-FFF2-40B4-BE49-F238E27FC236}">
                <a16:creationId xmlns:a16="http://schemas.microsoft.com/office/drawing/2014/main" id="{DA4C2832-368D-6DA4-3C17-74B3B49FDC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8B0548-48C0-51D5-05E0-A7811DBF3647}"/>
              </a:ext>
            </a:extLst>
          </p:cNvPr>
          <p:cNvSpPr>
            <a:spLocks noGrp="1"/>
          </p:cNvSpPr>
          <p:nvPr>
            <p:ph type="title" hasCustomPrompt="1"/>
          </p:nvPr>
        </p:nvSpPr>
        <p:spPr>
          <a:xfrm>
            <a:off x="1022668" y="938704"/>
            <a:ext cx="9933507" cy="1325563"/>
          </a:xfrm>
        </p:spPr>
        <p:txBody>
          <a:bodyPr>
            <a:normAutofit/>
          </a:bodyPr>
          <a:lstStyle>
            <a:lvl1pPr>
              <a:defRPr sz="6600" b="1">
                <a:solidFill>
                  <a:srgbClr val="19083B"/>
                </a:solidFill>
                <a:latin typeface="Congenial" panose="02000503040000020004" pitchFamily="2" charset="0"/>
              </a:defRPr>
            </a:lvl1pPr>
          </a:lstStyle>
          <a:p>
            <a:r>
              <a:rPr lang="en-US" dirty="0"/>
              <a:t>Slide title</a:t>
            </a:r>
            <a:endParaRPr lang="en-GB" dirty="0"/>
          </a:p>
        </p:txBody>
      </p:sp>
      <p:sp>
        <p:nvSpPr>
          <p:cNvPr id="7" name="Date Placeholder 6">
            <a:extLst>
              <a:ext uri="{FF2B5EF4-FFF2-40B4-BE49-F238E27FC236}">
                <a16:creationId xmlns:a16="http://schemas.microsoft.com/office/drawing/2014/main" id="{B5F8B8EB-5BD4-88B8-79B9-F1A53FA33B1F}"/>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8" name="Footer Placeholder 7">
            <a:extLst>
              <a:ext uri="{FF2B5EF4-FFF2-40B4-BE49-F238E27FC236}">
                <a16:creationId xmlns:a16="http://schemas.microsoft.com/office/drawing/2014/main" id="{FE9513FD-F207-7055-BA35-79BB21B7B2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6C1D69E-FF7D-0784-39C7-EC80B8971588}"/>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13" name="Text Placeholder 2">
            <a:extLst>
              <a:ext uri="{FF2B5EF4-FFF2-40B4-BE49-F238E27FC236}">
                <a16:creationId xmlns:a16="http://schemas.microsoft.com/office/drawing/2014/main" id="{D32BAFC9-0046-A48D-DCAB-F08408194BDD}"/>
              </a:ext>
            </a:extLst>
          </p:cNvPr>
          <p:cNvSpPr>
            <a:spLocks noGrp="1"/>
          </p:cNvSpPr>
          <p:nvPr>
            <p:ph type="body" idx="1" hasCustomPrompt="1"/>
          </p:nvPr>
        </p:nvSpPr>
        <p:spPr>
          <a:xfrm>
            <a:off x="2427893" y="2576945"/>
            <a:ext cx="6383598" cy="2967644"/>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14" name="Picture 13" descr="A black and orange text&#10;&#10;Description automatically generated">
            <a:extLst>
              <a:ext uri="{FF2B5EF4-FFF2-40B4-BE49-F238E27FC236}">
                <a16:creationId xmlns:a16="http://schemas.microsoft.com/office/drawing/2014/main" id="{142EB508-338C-6E7F-0B30-04675EBFFE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110451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7" name="Picture 6" descr="A blue and white rectangle with clouds&#10;&#10;Description automatically generated">
            <a:extLst>
              <a:ext uri="{FF2B5EF4-FFF2-40B4-BE49-F238E27FC236}">
                <a16:creationId xmlns:a16="http://schemas.microsoft.com/office/drawing/2014/main" id="{78F022E2-8379-7983-8357-46A4593814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D76598-1B1A-7391-561D-9A0DE3F0018A}"/>
              </a:ext>
            </a:extLst>
          </p:cNvPr>
          <p:cNvSpPr>
            <a:spLocks noGrp="1"/>
          </p:cNvSpPr>
          <p:nvPr>
            <p:ph type="title" hasCustomPrompt="1"/>
          </p:nvPr>
        </p:nvSpPr>
        <p:spPr>
          <a:xfrm>
            <a:off x="1062644" y="905452"/>
            <a:ext cx="9793778" cy="1325563"/>
          </a:xfrm>
        </p:spPr>
        <p:txBody>
          <a:bodyPr/>
          <a:lstStyle>
            <a:lvl1pPr>
              <a:defRPr sz="6600" b="1">
                <a:solidFill>
                  <a:srgbClr val="19083B"/>
                </a:solidFill>
                <a:latin typeface="Congenial" panose="02000503040000020004" pitchFamily="2" charset="0"/>
              </a:defRPr>
            </a:lvl1pPr>
          </a:lstStyle>
          <a:p>
            <a:r>
              <a:rPr lang="en-US" dirty="0"/>
              <a:t>Title slide</a:t>
            </a:r>
            <a:endParaRPr lang="en-GB" dirty="0"/>
          </a:p>
        </p:txBody>
      </p:sp>
      <p:sp>
        <p:nvSpPr>
          <p:cNvPr id="3" name="Date Placeholder 2">
            <a:extLst>
              <a:ext uri="{FF2B5EF4-FFF2-40B4-BE49-F238E27FC236}">
                <a16:creationId xmlns:a16="http://schemas.microsoft.com/office/drawing/2014/main" id="{50AC2138-C2FF-2E26-EB68-474A5D56A51D}"/>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4" name="Footer Placeholder 3">
            <a:extLst>
              <a:ext uri="{FF2B5EF4-FFF2-40B4-BE49-F238E27FC236}">
                <a16:creationId xmlns:a16="http://schemas.microsoft.com/office/drawing/2014/main" id="{0FFB8FEE-A0AF-8730-356C-7DE17A873D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17BECC6-BC1E-0519-1F2F-1FE08A575362}"/>
              </a:ext>
            </a:extLst>
          </p:cNvPr>
          <p:cNvSpPr>
            <a:spLocks noGrp="1"/>
          </p:cNvSpPr>
          <p:nvPr>
            <p:ph type="sldNum" sz="quarter" idx="12"/>
          </p:nvPr>
        </p:nvSpPr>
        <p:spPr/>
        <p:txBody>
          <a:bodyPr/>
          <a:lstStyle/>
          <a:p>
            <a:fld id="{4154D069-E595-401A-B618-C6C1F0B490F7}" type="slidenum">
              <a:rPr lang="en-GB" smtClean="0"/>
              <a:t>‹#›</a:t>
            </a:fld>
            <a:endParaRPr lang="en-GB"/>
          </a:p>
        </p:txBody>
      </p:sp>
      <p:sp>
        <p:nvSpPr>
          <p:cNvPr id="8" name="Text Placeholder 2">
            <a:extLst>
              <a:ext uri="{FF2B5EF4-FFF2-40B4-BE49-F238E27FC236}">
                <a16:creationId xmlns:a16="http://schemas.microsoft.com/office/drawing/2014/main" id="{A5EE1671-594A-4F6A-5D28-22AB43E01F57}"/>
              </a:ext>
            </a:extLst>
          </p:cNvPr>
          <p:cNvSpPr>
            <a:spLocks noGrp="1"/>
          </p:cNvSpPr>
          <p:nvPr>
            <p:ph type="body" idx="1" hasCustomPrompt="1"/>
          </p:nvPr>
        </p:nvSpPr>
        <p:spPr>
          <a:xfrm>
            <a:off x="1062644" y="2474796"/>
            <a:ext cx="9793778" cy="3169545"/>
          </a:xfrm>
        </p:spPr>
        <p:txBody>
          <a:bodyPr/>
          <a:lstStyle>
            <a:lvl1pPr marL="0" indent="0">
              <a:buNone/>
              <a:defRPr sz="2400">
                <a:solidFill>
                  <a:srgbClr val="19083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 Content here</a:t>
            </a:r>
          </a:p>
        </p:txBody>
      </p:sp>
      <p:pic>
        <p:nvPicPr>
          <p:cNvPr id="9" name="Picture 8" descr="A black and orange text&#10;&#10;Description automatically generated">
            <a:extLst>
              <a:ext uri="{FF2B5EF4-FFF2-40B4-BE49-F238E27FC236}">
                <a16:creationId xmlns:a16="http://schemas.microsoft.com/office/drawing/2014/main" id="{B92EF478-0542-2B5B-838B-7F630640D6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887" y="6125166"/>
            <a:ext cx="1388225" cy="393039"/>
          </a:xfrm>
          <a:prstGeom prst="rect">
            <a:avLst/>
          </a:prstGeom>
        </p:spPr>
      </p:pic>
    </p:spTree>
    <p:extLst>
      <p:ext uri="{BB962C8B-B14F-4D97-AF65-F5344CB8AC3E}">
        <p14:creationId xmlns:p14="http://schemas.microsoft.com/office/powerpoint/2010/main" val="215759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9D764A-C0EA-BE5C-D2C1-A345A0DE29BC}"/>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3" name="Footer Placeholder 2">
            <a:extLst>
              <a:ext uri="{FF2B5EF4-FFF2-40B4-BE49-F238E27FC236}">
                <a16:creationId xmlns:a16="http://schemas.microsoft.com/office/drawing/2014/main" id="{AE9B9E98-FC00-73AD-C0B3-5A3EBB07D7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50CF7B-A84E-B54A-1643-EA967951E848}"/>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3201595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C212-E20E-4F3B-AB9B-2939BEE97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3F1FF2-36AD-57F7-DB46-E08DCCBEF7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5BBAABF-EDA9-7566-AFC3-CF4A6B41D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E1614F-E7FC-D89C-1095-DF93313DA4C5}"/>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6" name="Footer Placeholder 5">
            <a:extLst>
              <a:ext uri="{FF2B5EF4-FFF2-40B4-BE49-F238E27FC236}">
                <a16:creationId xmlns:a16="http://schemas.microsoft.com/office/drawing/2014/main" id="{9856D257-F61B-123B-83C5-D0D5A92B4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3B5D72-5379-EFE6-1D9E-02C284716EC4}"/>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1560506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A4040-8781-8D96-C116-BD10C46F5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13DAD2-CD3B-1E59-AB32-ACF6FB10E5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107F613-482A-00A5-35E2-AF1884D33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01AE5-5399-FB6F-1879-7D74FA5656DE}"/>
              </a:ext>
            </a:extLst>
          </p:cNvPr>
          <p:cNvSpPr>
            <a:spLocks noGrp="1"/>
          </p:cNvSpPr>
          <p:nvPr>
            <p:ph type="dt" sz="half" idx="10"/>
          </p:nvPr>
        </p:nvSpPr>
        <p:spPr/>
        <p:txBody>
          <a:bodyPr/>
          <a:lstStyle/>
          <a:p>
            <a:fld id="{4BDE9B71-A489-4F60-B00B-1C8D688AA8A2}" type="datetimeFigureOut">
              <a:rPr lang="en-GB" smtClean="0"/>
              <a:t>20/03/2024</a:t>
            </a:fld>
            <a:endParaRPr lang="en-GB"/>
          </a:p>
        </p:txBody>
      </p:sp>
      <p:sp>
        <p:nvSpPr>
          <p:cNvPr id="6" name="Footer Placeholder 5">
            <a:extLst>
              <a:ext uri="{FF2B5EF4-FFF2-40B4-BE49-F238E27FC236}">
                <a16:creationId xmlns:a16="http://schemas.microsoft.com/office/drawing/2014/main" id="{5A0987ED-19EE-CA99-4DB2-11E19CD3F3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C99F7F-FA40-2698-60BC-9FBBB49189EC}"/>
              </a:ext>
            </a:extLst>
          </p:cNvPr>
          <p:cNvSpPr>
            <a:spLocks noGrp="1"/>
          </p:cNvSpPr>
          <p:nvPr>
            <p:ph type="sldNum" sz="quarter" idx="12"/>
          </p:nvPr>
        </p:nvSpPr>
        <p:spPr/>
        <p:txBody>
          <a:bodyPr/>
          <a:lstStyle/>
          <a:p>
            <a:fld id="{4154D069-E595-401A-B618-C6C1F0B490F7}" type="slidenum">
              <a:rPr lang="en-GB" smtClean="0"/>
              <a:t>‹#›</a:t>
            </a:fld>
            <a:endParaRPr lang="en-GB"/>
          </a:p>
        </p:txBody>
      </p:sp>
    </p:spTree>
    <p:extLst>
      <p:ext uri="{BB962C8B-B14F-4D97-AF65-F5344CB8AC3E}">
        <p14:creationId xmlns:p14="http://schemas.microsoft.com/office/powerpoint/2010/main" val="400033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1AFEE-2A42-A69D-978B-742FDEA84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5A27AE8-6768-A874-853C-25F5D88152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A6AF67-3197-BB8A-3B29-1F9C18551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E9B71-A489-4F60-B00B-1C8D688AA8A2}" type="datetimeFigureOut">
              <a:rPr lang="en-GB" smtClean="0"/>
              <a:t>20/03/2024</a:t>
            </a:fld>
            <a:endParaRPr lang="en-GB"/>
          </a:p>
        </p:txBody>
      </p:sp>
      <p:sp>
        <p:nvSpPr>
          <p:cNvPr id="5" name="Footer Placeholder 4">
            <a:extLst>
              <a:ext uri="{FF2B5EF4-FFF2-40B4-BE49-F238E27FC236}">
                <a16:creationId xmlns:a16="http://schemas.microsoft.com/office/drawing/2014/main" id="{67A59365-4A18-1D0D-DBC6-3ADE9EECEC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7DD6AD6-9249-9788-BCA9-4C57E993D8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4D069-E595-401A-B618-C6C1F0B490F7}" type="slidenum">
              <a:rPr lang="en-GB" smtClean="0"/>
              <a:t>‹#›</a:t>
            </a:fld>
            <a:endParaRPr lang="en-GB"/>
          </a:p>
        </p:txBody>
      </p:sp>
    </p:spTree>
    <p:extLst>
      <p:ext uri="{BB962C8B-B14F-4D97-AF65-F5344CB8AC3E}">
        <p14:creationId xmlns:p14="http://schemas.microsoft.com/office/powerpoint/2010/main" val="1505775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tabulareditor.com/te2/Training-Webinar-for-Tabular-Editor.html#using-scripting" TargetMode="External"/><Relationship Id="rId2" Type="http://schemas.openxmlformats.org/officeDocument/2006/relationships/hyperlink" Target="https://docs.tabulareditor.com/index.html?tabs=TE2#choosing-between-te3-and-te2" TargetMode="Externa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hyperlink" Target="https://www.youtube.com/watch?v=ag_WmhzZU0g" TargetMode="External"/><Relationship Id="rId4" Type="http://schemas.openxmlformats.org/officeDocument/2006/relationships/hyperlink" Target="https://tabulareditor.com/learn#:~:text=Tabular%20Editor%20Learn%20is%20designed,make%20better%20data%20models%2C%20faster.&amp;text=And%20much%20mo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meetup.com/devon-and-cornwall-power-bi-meetup-group/"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TabularEditor/TabularEditor"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2.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84700-34CE-937A-3E61-92BFA8ACDB0F}"/>
              </a:ext>
            </a:extLst>
          </p:cNvPr>
          <p:cNvSpPr>
            <a:spLocks noGrp="1"/>
          </p:cNvSpPr>
          <p:nvPr>
            <p:ph type="ctrTitle"/>
          </p:nvPr>
        </p:nvSpPr>
        <p:spPr/>
        <p:txBody>
          <a:bodyPr>
            <a:noAutofit/>
          </a:bodyPr>
          <a:lstStyle/>
          <a:p>
            <a:r>
              <a:rPr lang="en-GB" sz="4400" dirty="0"/>
              <a:t>Take off with Tabular Editor</a:t>
            </a:r>
          </a:p>
        </p:txBody>
      </p:sp>
      <p:sp>
        <p:nvSpPr>
          <p:cNvPr id="3" name="Text Placeholder 2">
            <a:extLst>
              <a:ext uri="{FF2B5EF4-FFF2-40B4-BE49-F238E27FC236}">
                <a16:creationId xmlns:a16="http://schemas.microsoft.com/office/drawing/2014/main" id="{5DF442D2-27C0-AE2F-7D73-FBE46392357A}"/>
              </a:ext>
            </a:extLst>
          </p:cNvPr>
          <p:cNvSpPr>
            <a:spLocks noGrp="1"/>
          </p:cNvSpPr>
          <p:nvPr>
            <p:ph type="body" idx="1"/>
          </p:nvPr>
        </p:nvSpPr>
        <p:spPr/>
        <p:txBody>
          <a:bodyPr>
            <a:normAutofit lnSpcReduction="10000"/>
          </a:bodyPr>
          <a:lstStyle/>
          <a:p>
            <a:r>
              <a:rPr lang="en-GB" sz="3600" dirty="0"/>
              <a:t>Sue Bayes</a:t>
            </a:r>
          </a:p>
        </p:txBody>
      </p:sp>
    </p:spTree>
    <p:extLst>
      <p:ext uri="{BB962C8B-B14F-4D97-AF65-F5344CB8AC3E}">
        <p14:creationId xmlns:p14="http://schemas.microsoft.com/office/powerpoint/2010/main" val="4189479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F72B-E41F-1927-F97F-6E4F1A7D1FCD}"/>
              </a:ext>
            </a:extLst>
          </p:cNvPr>
          <p:cNvSpPr>
            <a:spLocks noGrp="1"/>
          </p:cNvSpPr>
          <p:nvPr>
            <p:ph type="title"/>
          </p:nvPr>
        </p:nvSpPr>
        <p:spPr/>
        <p:txBody>
          <a:bodyPr/>
          <a:lstStyle/>
          <a:p>
            <a:r>
              <a:rPr lang="en-GB" dirty="0"/>
              <a:t>Resources</a:t>
            </a:r>
          </a:p>
        </p:txBody>
      </p:sp>
      <p:sp>
        <p:nvSpPr>
          <p:cNvPr id="3" name="Text Placeholder 2">
            <a:extLst>
              <a:ext uri="{FF2B5EF4-FFF2-40B4-BE49-F238E27FC236}">
                <a16:creationId xmlns:a16="http://schemas.microsoft.com/office/drawing/2014/main" id="{79BF19FA-72FD-AD29-27D3-51E4379824E3}"/>
              </a:ext>
            </a:extLst>
          </p:cNvPr>
          <p:cNvSpPr>
            <a:spLocks noGrp="1"/>
          </p:cNvSpPr>
          <p:nvPr>
            <p:ph type="body" idx="1"/>
          </p:nvPr>
        </p:nvSpPr>
        <p:spPr/>
        <p:txBody>
          <a:bodyPr/>
          <a:lstStyle/>
          <a:p>
            <a:r>
              <a:rPr lang="en-GB" dirty="0">
                <a:hlinkClick r:id="rId2"/>
              </a:rPr>
              <a:t>Tabular Editor 2 or 3?</a:t>
            </a:r>
            <a:endParaRPr lang="en-GB" dirty="0"/>
          </a:p>
          <a:p>
            <a:endParaRPr lang="en-GB" dirty="0"/>
          </a:p>
          <a:p>
            <a:r>
              <a:rPr lang="en-GB" dirty="0">
                <a:hlinkClick r:id="rId3"/>
              </a:rPr>
              <a:t>TE2 by Daniel Otykier</a:t>
            </a:r>
            <a:endParaRPr lang="en-GB" dirty="0"/>
          </a:p>
          <a:p>
            <a:endParaRPr lang="en-GB" dirty="0"/>
          </a:p>
          <a:p>
            <a:r>
              <a:rPr lang="en-GB" dirty="0">
                <a:hlinkClick r:id="rId4"/>
              </a:rPr>
              <a:t>Tabular Editor 3 free training course</a:t>
            </a:r>
            <a:endParaRPr lang="en-GB" dirty="0"/>
          </a:p>
          <a:p>
            <a:endParaRPr lang="en-GB" dirty="0"/>
          </a:p>
          <a:p>
            <a:r>
              <a:rPr lang="en-GB" dirty="0">
                <a:hlinkClick r:id="rId5"/>
              </a:rPr>
              <a:t>Taking the Fear out of Tabular Editor – Data Weekender</a:t>
            </a:r>
            <a:endParaRPr lang="en-GB" dirty="0"/>
          </a:p>
          <a:p>
            <a:endParaRPr lang="en-GB" dirty="0"/>
          </a:p>
          <a:p>
            <a:endParaRPr lang="en-GB" dirty="0"/>
          </a:p>
          <a:p>
            <a:endParaRPr lang="en-GB" dirty="0"/>
          </a:p>
          <a:p>
            <a:endParaRPr lang="en-GB" dirty="0"/>
          </a:p>
        </p:txBody>
      </p:sp>
      <p:pic>
        <p:nvPicPr>
          <p:cNvPr id="4" name="Picture 2">
            <a:extLst>
              <a:ext uri="{FF2B5EF4-FFF2-40B4-BE49-F238E27FC236}">
                <a16:creationId xmlns:a16="http://schemas.microsoft.com/office/drawing/2014/main" id="{2315250D-F72F-6F7E-0FF9-F1E14DDCBC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799" y="1129552"/>
            <a:ext cx="4101723" cy="4101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587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89F2-A86F-D072-3872-05B293AE264B}"/>
              </a:ext>
            </a:extLst>
          </p:cNvPr>
          <p:cNvSpPr>
            <a:spLocks noGrp="1"/>
          </p:cNvSpPr>
          <p:nvPr>
            <p:ph type="title"/>
          </p:nvPr>
        </p:nvSpPr>
        <p:spPr>
          <a:xfrm>
            <a:off x="3132513" y="755824"/>
            <a:ext cx="7481364" cy="579918"/>
          </a:xfrm>
        </p:spPr>
        <p:txBody>
          <a:bodyPr>
            <a:normAutofit fontScale="90000"/>
          </a:bodyPr>
          <a:lstStyle/>
          <a:p>
            <a:r>
              <a:rPr lang="en-GB" dirty="0"/>
              <a:t>Sue Bayes</a:t>
            </a:r>
          </a:p>
        </p:txBody>
      </p:sp>
      <p:sp>
        <p:nvSpPr>
          <p:cNvPr id="4" name="Content Placeholder 2">
            <a:extLst>
              <a:ext uri="{FF2B5EF4-FFF2-40B4-BE49-F238E27FC236}">
                <a16:creationId xmlns:a16="http://schemas.microsoft.com/office/drawing/2014/main" id="{96B1DE98-CADA-DB11-E909-56F3BCFB323F}"/>
              </a:ext>
            </a:extLst>
          </p:cNvPr>
          <p:cNvSpPr txBox="1">
            <a:spLocks/>
          </p:cNvSpPr>
          <p:nvPr/>
        </p:nvSpPr>
        <p:spPr>
          <a:xfrm>
            <a:off x="3132513" y="1806949"/>
            <a:ext cx="8328212" cy="2939380"/>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a:solidFill>
                  <a:srgbClr val="19083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t>Independent Power BI developer</a:t>
            </a:r>
          </a:p>
          <a:p>
            <a:r>
              <a:rPr lang="en-GB" sz="2200" dirty="0"/>
              <a:t>Own business</a:t>
            </a:r>
          </a:p>
          <a:p>
            <a:r>
              <a:rPr lang="en-GB" sz="2000" dirty="0">
                <a:solidFill>
                  <a:schemeClr val="tx1">
                    <a:alpha val="80000"/>
                  </a:schemeClr>
                </a:solidFill>
                <a:hlinkClick r:id="rId2">
                  <a:extLst>
                    <a:ext uri="{A12FA001-AC4F-418D-AE19-62706E023703}">
                      <ahyp:hlinkClr xmlns:ahyp="http://schemas.microsoft.com/office/drawing/2018/hyperlinkcolor" val="tx"/>
                    </a:ext>
                  </a:extLst>
                </a:hlinkClick>
              </a:rPr>
              <a:t>https://www.meetup.com/devon-and-cornwall-power-bi-meetup-group/</a:t>
            </a:r>
            <a:endParaRPr lang="en-GB" sz="2000" dirty="0">
              <a:solidFill>
                <a:schemeClr val="tx1">
                  <a:alpha val="80000"/>
                </a:schemeClr>
              </a:solidFill>
            </a:endParaRPr>
          </a:p>
          <a:p>
            <a:r>
              <a:rPr lang="en-GB" sz="2200" dirty="0"/>
              <a:t>Running addict</a:t>
            </a:r>
          </a:p>
          <a:p>
            <a:r>
              <a:rPr lang="en-GB" sz="2200" dirty="0"/>
              <a:t>Time is important</a:t>
            </a:r>
          </a:p>
        </p:txBody>
      </p:sp>
      <p:pic>
        <p:nvPicPr>
          <p:cNvPr id="5" name="Picture 4">
            <a:extLst>
              <a:ext uri="{FF2B5EF4-FFF2-40B4-BE49-F238E27FC236}">
                <a16:creationId xmlns:a16="http://schemas.microsoft.com/office/drawing/2014/main" id="{C4B4E830-996F-6A01-4528-99950B0077A0}"/>
              </a:ext>
            </a:extLst>
          </p:cNvPr>
          <p:cNvPicPr>
            <a:picLocks noChangeAspect="1"/>
          </p:cNvPicPr>
          <p:nvPr/>
        </p:nvPicPr>
        <p:blipFill>
          <a:blip r:embed="rId3"/>
          <a:stretch>
            <a:fillRect/>
          </a:stretch>
        </p:blipFill>
        <p:spPr>
          <a:xfrm>
            <a:off x="9150858" y="755824"/>
            <a:ext cx="1964818" cy="1957856"/>
          </a:xfrm>
          <a:prstGeom prst="rect">
            <a:avLst/>
          </a:prstGeom>
        </p:spPr>
      </p:pic>
      <p:pic>
        <p:nvPicPr>
          <p:cNvPr id="3" name="Picture 2">
            <a:extLst>
              <a:ext uri="{FF2B5EF4-FFF2-40B4-BE49-F238E27FC236}">
                <a16:creationId xmlns:a16="http://schemas.microsoft.com/office/drawing/2014/main" id="{B6C4785B-E5C8-5446-9ED4-1F583197B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499" y="4445000"/>
            <a:ext cx="1568076" cy="156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9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9FCE-AD2C-D750-01A7-6573539F40E2}"/>
              </a:ext>
            </a:extLst>
          </p:cNvPr>
          <p:cNvSpPr>
            <a:spLocks noGrp="1"/>
          </p:cNvSpPr>
          <p:nvPr>
            <p:ph type="title"/>
          </p:nvPr>
        </p:nvSpPr>
        <p:spPr/>
        <p:txBody>
          <a:bodyPr/>
          <a:lstStyle/>
          <a:p>
            <a:r>
              <a:rPr lang="en-GB" dirty="0"/>
              <a:t>Tabular Editor 2</a:t>
            </a:r>
          </a:p>
        </p:txBody>
      </p:sp>
      <p:sp>
        <p:nvSpPr>
          <p:cNvPr id="3" name="Text Placeholder 2">
            <a:extLst>
              <a:ext uri="{FF2B5EF4-FFF2-40B4-BE49-F238E27FC236}">
                <a16:creationId xmlns:a16="http://schemas.microsoft.com/office/drawing/2014/main" id="{451AF83A-C0DD-CE77-DF8B-7D5DC7DBBEB9}"/>
              </a:ext>
            </a:extLst>
          </p:cNvPr>
          <p:cNvSpPr>
            <a:spLocks noGrp="1"/>
          </p:cNvSpPr>
          <p:nvPr>
            <p:ph type="body" idx="1"/>
          </p:nvPr>
        </p:nvSpPr>
        <p:spPr/>
        <p:txBody>
          <a:bodyPr/>
          <a:lstStyle/>
          <a:p>
            <a:r>
              <a:rPr lang="en-GB" dirty="0"/>
              <a:t>What is it?</a:t>
            </a:r>
          </a:p>
          <a:p>
            <a:r>
              <a:rPr lang="en-GB" dirty="0"/>
              <a:t>How much is it?</a:t>
            </a:r>
          </a:p>
          <a:p>
            <a:r>
              <a:rPr lang="en-GB" dirty="0">
                <a:hlinkClick r:id="rId3"/>
              </a:rPr>
              <a:t>How do I get it?</a:t>
            </a:r>
            <a:endParaRPr lang="en-GB" dirty="0"/>
          </a:p>
          <a:p>
            <a:r>
              <a:rPr lang="en-GB" dirty="0"/>
              <a:t>Why?</a:t>
            </a:r>
          </a:p>
          <a:p>
            <a:r>
              <a:rPr lang="en-GB" dirty="0"/>
              <a:t>Limitations?</a:t>
            </a:r>
          </a:p>
        </p:txBody>
      </p:sp>
    </p:spTree>
    <p:extLst>
      <p:ext uri="{BB962C8B-B14F-4D97-AF65-F5344CB8AC3E}">
        <p14:creationId xmlns:p14="http://schemas.microsoft.com/office/powerpoint/2010/main" val="1406019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193F-10A6-9EA7-8037-5159FCBDCAEE}"/>
              </a:ext>
            </a:extLst>
          </p:cNvPr>
          <p:cNvSpPr>
            <a:spLocks noGrp="1"/>
          </p:cNvSpPr>
          <p:nvPr>
            <p:ph type="title"/>
          </p:nvPr>
        </p:nvSpPr>
        <p:spPr/>
        <p:txBody>
          <a:bodyPr/>
          <a:lstStyle/>
          <a:p>
            <a:r>
              <a:rPr lang="en-GB"/>
              <a:t>Why?</a:t>
            </a:r>
            <a:endParaRPr lang="en-GB" dirty="0"/>
          </a:p>
        </p:txBody>
      </p:sp>
      <p:sp>
        <p:nvSpPr>
          <p:cNvPr id="3" name="Content Placeholder 2">
            <a:extLst>
              <a:ext uri="{FF2B5EF4-FFF2-40B4-BE49-F238E27FC236}">
                <a16:creationId xmlns:a16="http://schemas.microsoft.com/office/drawing/2014/main" id="{9C7BCFC9-BB5B-7256-4879-518565E0980F}"/>
              </a:ext>
            </a:extLst>
          </p:cNvPr>
          <p:cNvSpPr>
            <a:spLocks noGrp="1"/>
          </p:cNvSpPr>
          <p:nvPr>
            <p:ph sz="half" idx="1"/>
          </p:nvPr>
        </p:nvSpPr>
        <p:spPr>
          <a:xfrm>
            <a:off x="1170709" y="2410690"/>
            <a:ext cx="7121644" cy="3184381"/>
          </a:xfrm>
        </p:spPr>
        <p:txBody>
          <a:bodyPr>
            <a:normAutofit fontScale="92500" lnSpcReduction="10000"/>
          </a:bodyPr>
          <a:lstStyle/>
          <a:p>
            <a:r>
              <a:rPr lang="en-GB" dirty="0"/>
              <a:t>Edit Tabular Object Model</a:t>
            </a:r>
          </a:p>
          <a:p>
            <a:r>
              <a:rPr lang="en-GB" dirty="0"/>
              <a:t>Editing &amp; Renaming Objects</a:t>
            </a:r>
          </a:p>
          <a:p>
            <a:r>
              <a:rPr lang="en-GB" dirty="0"/>
              <a:t>Creating Measures</a:t>
            </a:r>
          </a:p>
          <a:p>
            <a:r>
              <a:rPr lang="en-GB" dirty="0"/>
              <a:t>Object dependency</a:t>
            </a:r>
          </a:p>
          <a:p>
            <a:r>
              <a:rPr lang="en-GB" dirty="0"/>
              <a:t>Search box</a:t>
            </a:r>
          </a:p>
          <a:p>
            <a:r>
              <a:rPr lang="en-GB" dirty="0"/>
              <a:t>BPA</a:t>
            </a:r>
          </a:p>
          <a:p>
            <a:r>
              <a:rPr lang="en-GB" dirty="0"/>
              <a:t>Advanced scripting</a:t>
            </a:r>
          </a:p>
          <a:p>
            <a:endParaRPr lang="en-GB" dirty="0"/>
          </a:p>
          <a:p>
            <a:endParaRPr lang="en-GB" dirty="0"/>
          </a:p>
        </p:txBody>
      </p:sp>
    </p:spTree>
    <p:extLst>
      <p:ext uri="{BB962C8B-B14F-4D97-AF65-F5344CB8AC3E}">
        <p14:creationId xmlns:p14="http://schemas.microsoft.com/office/powerpoint/2010/main" val="727719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5B28-A613-6681-2846-A9488D337232}"/>
              </a:ext>
            </a:extLst>
          </p:cNvPr>
          <p:cNvSpPr>
            <a:spLocks noGrp="1"/>
          </p:cNvSpPr>
          <p:nvPr>
            <p:ph type="title"/>
          </p:nvPr>
        </p:nvSpPr>
        <p:spPr/>
        <p:txBody>
          <a:bodyPr/>
          <a:lstStyle/>
          <a:p>
            <a:r>
              <a:rPr lang="en-GB" dirty="0"/>
              <a:t>DEMO</a:t>
            </a:r>
          </a:p>
        </p:txBody>
      </p:sp>
      <p:sp>
        <p:nvSpPr>
          <p:cNvPr id="3" name="Text Placeholder 2">
            <a:extLst>
              <a:ext uri="{FF2B5EF4-FFF2-40B4-BE49-F238E27FC236}">
                <a16:creationId xmlns:a16="http://schemas.microsoft.com/office/drawing/2014/main" id="{24067DC9-43EF-BE75-EA5C-68C94129900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5733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193F-10A6-9EA7-8037-5159FCBDCAEE}"/>
              </a:ext>
            </a:extLst>
          </p:cNvPr>
          <p:cNvSpPr>
            <a:spLocks noGrp="1"/>
          </p:cNvSpPr>
          <p:nvPr>
            <p:ph type="title"/>
          </p:nvPr>
        </p:nvSpPr>
        <p:spPr/>
        <p:txBody>
          <a:bodyPr/>
          <a:lstStyle/>
          <a:p>
            <a:r>
              <a:rPr lang="en-GB"/>
              <a:t>Why?</a:t>
            </a:r>
            <a:endParaRPr lang="en-GB" dirty="0"/>
          </a:p>
        </p:txBody>
      </p:sp>
      <p:sp>
        <p:nvSpPr>
          <p:cNvPr id="3" name="Content Placeholder 2">
            <a:extLst>
              <a:ext uri="{FF2B5EF4-FFF2-40B4-BE49-F238E27FC236}">
                <a16:creationId xmlns:a16="http://schemas.microsoft.com/office/drawing/2014/main" id="{9C7BCFC9-BB5B-7256-4879-518565E0980F}"/>
              </a:ext>
            </a:extLst>
          </p:cNvPr>
          <p:cNvSpPr>
            <a:spLocks noGrp="1"/>
          </p:cNvSpPr>
          <p:nvPr>
            <p:ph sz="half" idx="1"/>
          </p:nvPr>
        </p:nvSpPr>
        <p:spPr>
          <a:xfrm>
            <a:off x="1170709" y="2410690"/>
            <a:ext cx="7121644" cy="3184381"/>
          </a:xfrm>
        </p:spPr>
        <p:txBody>
          <a:bodyPr>
            <a:normAutofit fontScale="92500" lnSpcReduction="10000"/>
          </a:bodyPr>
          <a:lstStyle/>
          <a:p>
            <a:r>
              <a:rPr lang="en-GB" dirty="0"/>
              <a:t>Edit Tabular Object Model</a:t>
            </a:r>
          </a:p>
          <a:p>
            <a:r>
              <a:rPr lang="en-GB" dirty="0"/>
              <a:t>Editing &amp; renaming Objects</a:t>
            </a:r>
          </a:p>
          <a:p>
            <a:r>
              <a:rPr lang="en-GB" dirty="0"/>
              <a:t>Creating Measures</a:t>
            </a:r>
          </a:p>
          <a:p>
            <a:r>
              <a:rPr lang="en-GB" dirty="0"/>
              <a:t>Object dependency</a:t>
            </a:r>
          </a:p>
          <a:p>
            <a:r>
              <a:rPr lang="en-GB" dirty="0"/>
              <a:t>Search box</a:t>
            </a:r>
          </a:p>
          <a:p>
            <a:r>
              <a:rPr lang="en-GB" dirty="0"/>
              <a:t>BPA</a:t>
            </a:r>
          </a:p>
          <a:p>
            <a:r>
              <a:rPr lang="en-GB" dirty="0"/>
              <a:t>Advanced scripting</a:t>
            </a:r>
          </a:p>
          <a:p>
            <a:endParaRPr lang="en-GB" dirty="0"/>
          </a:p>
          <a:p>
            <a:endParaRPr lang="en-GB" dirty="0"/>
          </a:p>
        </p:txBody>
      </p:sp>
    </p:spTree>
    <p:extLst>
      <p:ext uri="{BB962C8B-B14F-4D97-AF65-F5344CB8AC3E}">
        <p14:creationId xmlns:p14="http://schemas.microsoft.com/office/powerpoint/2010/main" val="238112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A60EC-5B73-0993-7CF4-1D3ADF2FE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C7122-C263-3E5F-D3F8-CFDE6A680C89}"/>
              </a:ext>
            </a:extLst>
          </p:cNvPr>
          <p:cNvSpPr>
            <a:spLocks noGrp="1"/>
          </p:cNvSpPr>
          <p:nvPr>
            <p:ph type="title"/>
          </p:nvPr>
        </p:nvSpPr>
        <p:spPr/>
        <p:txBody>
          <a:bodyPr/>
          <a:lstStyle/>
          <a:p>
            <a:r>
              <a:rPr lang="en-GB" dirty="0"/>
              <a:t>Tabular Editor 2</a:t>
            </a:r>
          </a:p>
        </p:txBody>
      </p:sp>
      <p:sp>
        <p:nvSpPr>
          <p:cNvPr id="3" name="Text Placeholder 2">
            <a:extLst>
              <a:ext uri="{FF2B5EF4-FFF2-40B4-BE49-F238E27FC236}">
                <a16:creationId xmlns:a16="http://schemas.microsoft.com/office/drawing/2014/main" id="{726A1ED2-525E-76E5-2A67-6E2513D3CA99}"/>
              </a:ext>
            </a:extLst>
          </p:cNvPr>
          <p:cNvSpPr>
            <a:spLocks noGrp="1"/>
          </p:cNvSpPr>
          <p:nvPr>
            <p:ph type="body" idx="1"/>
          </p:nvPr>
        </p:nvSpPr>
        <p:spPr/>
        <p:txBody>
          <a:bodyPr/>
          <a:lstStyle/>
          <a:p>
            <a:r>
              <a:rPr lang="en-GB" dirty="0"/>
              <a:t>What is it?</a:t>
            </a:r>
          </a:p>
          <a:p>
            <a:r>
              <a:rPr lang="en-GB" dirty="0"/>
              <a:t>How much is it?</a:t>
            </a:r>
          </a:p>
          <a:p>
            <a:r>
              <a:rPr lang="en-GB" dirty="0"/>
              <a:t>How do I get it?</a:t>
            </a:r>
          </a:p>
          <a:p>
            <a:r>
              <a:rPr lang="en-GB" dirty="0"/>
              <a:t>Why would I bother?</a:t>
            </a:r>
          </a:p>
        </p:txBody>
      </p:sp>
    </p:spTree>
    <p:extLst>
      <p:ext uri="{BB962C8B-B14F-4D97-AF65-F5344CB8AC3E}">
        <p14:creationId xmlns:p14="http://schemas.microsoft.com/office/powerpoint/2010/main" val="390068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5E84-A6C1-D741-62EA-91DC4E0A60A5}"/>
              </a:ext>
            </a:extLst>
          </p:cNvPr>
          <p:cNvSpPr>
            <a:spLocks noGrp="1"/>
          </p:cNvSpPr>
          <p:nvPr>
            <p:ph type="title"/>
          </p:nvPr>
        </p:nvSpPr>
        <p:spPr>
          <a:xfrm>
            <a:off x="4572001" y="423764"/>
            <a:ext cx="6535269" cy="875540"/>
          </a:xfrm>
          <a:solidFill>
            <a:schemeClr val="bg1"/>
          </a:solidFill>
        </p:spPr>
        <p:txBody>
          <a:bodyPr>
            <a:normAutofit fontScale="90000"/>
          </a:bodyPr>
          <a:lstStyle/>
          <a:p>
            <a:r>
              <a:rPr lang="en-GB" dirty="0"/>
              <a:t>Questions?</a:t>
            </a:r>
          </a:p>
        </p:txBody>
      </p:sp>
      <p:sp>
        <p:nvSpPr>
          <p:cNvPr id="3" name="Text Placeholder 2">
            <a:extLst>
              <a:ext uri="{FF2B5EF4-FFF2-40B4-BE49-F238E27FC236}">
                <a16:creationId xmlns:a16="http://schemas.microsoft.com/office/drawing/2014/main" id="{6232643C-760C-F768-6F42-408AAB6B57A7}"/>
              </a:ext>
            </a:extLst>
          </p:cNvPr>
          <p:cNvSpPr>
            <a:spLocks noGrp="1"/>
          </p:cNvSpPr>
          <p:nvPr>
            <p:ph type="body" idx="1"/>
          </p:nvPr>
        </p:nvSpPr>
        <p:spPr>
          <a:xfrm>
            <a:off x="930088" y="3088414"/>
            <a:ext cx="4862236" cy="1093062"/>
          </a:xfrm>
        </p:spPr>
        <p:txBody>
          <a:bodyPr/>
          <a:lstStyle/>
          <a:p>
            <a:r>
              <a:rPr lang="en-GB" dirty="0"/>
              <a:t>Feedback</a:t>
            </a:r>
          </a:p>
          <a:p>
            <a:r>
              <a:rPr lang="en-GB" sz="2000" b="0" i="0" dirty="0">
                <a:solidFill>
                  <a:srgbClr val="000000"/>
                </a:solidFill>
                <a:effectLst/>
                <a:latin typeface="Aptos" panose="020B0004020202020204" pitchFamily="34" charset="0"/>
              </a:rPr>
              <a:t>https://sqlb.it/?12564</a:t>
            </a:r>
            <a:endParaRPr lang="en-GB" sz="2000" dirty="0"/>
          </a:p>
        </p:txBody>
      </p:sp>
      <p:pic>
        <p:nvPicPr>
          <p:cNvPr id="1026" name="Picture 2">
            <a:extLst>
              <a:ext uri="{FF2B5EF4-FFF2-40B4-BE49-F238E27FC236}">
                <a16:creationId xmlns:a16="http://schemas.microsoft.com/office/drawing/2014/main" id="{84A61452-C849-2251-7346-F14C9B2E4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986" y="1201126"/>
            <a:ext cx="5355654" cy="535565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4E7AF030-275B-C413-5888-31B51C1E95C4}"/>
              </a:ext>
            </a:extLst>
          </p:cNvPr>
          <p:cNvSpPr txBox="1">
            <a:spLocks/>
          </p:cNvSpPr>
          <p:nvPr/>
        </p:nvSpPr>
        <p:spPr>
          <a:xfrm>
            <a:off x="930088" y="4563812"/>
            <a:ext cx="6334606" cy="10930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rgbClr val="19083B"/>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dirty="0"/>
              <a:t>Resources</a:t>
            </a:r>
          </a:p>
          <a:p>
            <a:r>
              <a:rPr lang="en-GB" sz="2000" dirty="0">
                <a:solidFill>
                  <a:srgbClr val="000000"/>
                </a:solidFill>
                <a:latin typeface="Aptos" panose="020B0004020202020204" pitchFamily="34" charset="0"/>
              </a:rPr>
              <a:t>https://github.com/databayes/Session_Resources</a:t>
            </a:r>
          </a:p>
        </p:txBody>
      </p:sp>
    </p:spTree>
    <p:extLst>
      <p:ext uri="{BB962C8B-B14F-4D97-AF65-F5344CB8AC3E}">
        <p14:creationId xmlns:p14="http://schemas.microsoft.com/office/powerpoint/2010/main" val="2030264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person wearing goggles&#10;&#10;Description automatically generated">
            <a:extLst>
              <a:ext uri="{FF2B5EF4-FFF2-40B4-BE49-F238E27FC236}">
                <a16:creationId xmlns:a16="http://schemas.microsoft.com/office/drawing/2014/main" id="{BCE7BBD7-4C88-9E7D-4FD7-5844C6745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8658" y="2588039"/>
            <a:ext cx="2409910" cy="1054336"/>
          </a:xfrm>
          <a:prstGeom prst="rect">
            <a:avLst/>
          </a:prstGeom>
        </p:spPr>
      </p:pic>
      <p:pic>
        <p:nvPicPr>
          <p:cNvPr id="5" name="Picture 4" descr="A cartoon of a pilot waving&#10;&#10;Description automatically generated">
            <a:extLst>
              <a:ext uri="{FF2B5EF4-FFF2-40B4-BE49-F238E27FC236}">
                <a16:creationId xmlns:a16="http://schemas.microsoft.com/office/drawing/2014/main" id="{A3C84184-1F75-EEE8-C0CA-2089B646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335" y="4286774"/>
            <a:ext cx="1785293" cy="2470251"/>
          </a:xfrm>
          <a:prstGeom prst="rect">
            <a:avLst/>
          </a:prstGeom>
        </p:spPr>
      </p:pic>
      <p:pic>
        <p:nvPicPr>
          <p:cNvPr id="7" name="Picture 6" descr="A cartoon of a person wearing a shirt&#10;&#10;Description automatically generated">
            <a:extLst>
              <a:ext uri="{FF2B5EF4-FFF2-40B4-BE49-F238E27FC236}">
                <a16:creationId xmlns:a16="http://schemas.microsoft.com/office/drawing/2014/main" id="{086311C7-7461-0C9A-0771-3E64887BD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134" y="4186106"/>
            <a:ext cx="1054848" cy="2561773"/>
          </a:xfrm>
          <a:prstGeom prst="rect">
            <a:avLst/>
          </a:prstGeom>
        </p:spPr>
      </p:pic>
      <p:pic>
        <p:nvPicPr>
          <p:cNvPr id="9" name="Picture 8" descr="A cartoon of a person holding a red object&#10;&#10;Description automatically generated">
            <a:extLst>
              <a:ext uri="{FF2B5EF4-FFF2-40B4-BE49-F238E27FC236}">
                <a16:creationId xmlns:a16="http://schemas.microsoft.com/office/drawing/2014/main" id="{2BFBBF1D-9EBA-746B-8669-4E59048E2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8522" y="3778985"/>
            <a:ext cx="1770727" cy="2978040"/>
          </a:xfrm>
          <a:prstGeom prst="rect">
            <a:avLst/>
          </a:prstGeom>
        </p:spPr>
      </p:pic>
      <p:pic>
        <p:nvPicPr>
          <p:cNvPr id="11" name="Picture 10" descr="A cartoon of a person&#10;&#10;Description automatically generated">
            <a:extLst>
              <a:ext uri="{FF2B5EF4-FFF2-40B4-BE49-F238E27FC236}">
                <a16:creationId xmlns:a16="http://schemas.microsoft.com/office/drawing/2014/main" id="{90037D93-FBC5-A77D-65D2-CFB67E68C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1790" y="3933938"/>
            <a:ext cx="1231099" cy="2813941"/>
          </a:xfrm>
          <a:prstGeom prst="rect">
            <a:avLst/>
          </a:prstGeom>
        </p:spPr>
      </p:pic>
      <p:pic>
        <p:nvPicPr>
          <p:cNvPr id="13" name="Picture 12" descr="A cartoon of a person with a parachute&#10;&#10;Description automatically generated">
            <a:extLst>
              <a:ext uri="{FF2B5EF4-FFF2-40B4-BE49-F238E27FC236}">
                <a16:creationId xmlns:a16="http://schemas.microsoft.com/office/drawing/2014/main" id="{D419938A-E070-1EA6-A852-58F31C888E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7614" y="157577"/>
            <a:ext cx="2317105" cy="2510197"/>
          </a:xfrm>
          <a:prstGeom prst="rect">
            <a:avLst/>
          </a:prstGeom>
        </p:spPr>
      </p:pic>
      <p:pic>
        <p:nvPicPr>
          <p:cNvPr id="15" name="Picture 14" descr="A cartoon of a person in a wheelchair&#10;&#10;Description automatically generated">
            <a:extLst>
              <a:ext uri="{FF2B5EF4-FFF2-40B4-BE49-F238E27FC236}">
                <a16:creationId xmlns:a16="http://schemas.microsoft.com/office/drawing/2014/main" id="{58F9E390-FA91-4246-C6D2-3AFF8615B5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276" y="4536949"/>
            <a:ext cx="1880815" cy="2103820"/>
          </a:xfrm>
          <a:prstGeom prst="rect">
            <a:avLst/>
          </a:prstGeom>
        </p:spPr>
      </p:pic>
      <p:pic>
        <p:nvPicPr>
          <p:cNvPr id="17" name="Picture 16" descr="A cartoon character in a hot air balloon&#10;&#10;Description automatically generated">
            <a:extLst>
              <a:ext uri="{FF2B5EF4-FFF2-40B4-BE49-F238E27FC236}">
                <a16:creationId xmlns:a16="http://schemas.microsoft.com/office/drawing/2014/main" id="{E99B1415-B96D-8ADA-2B36-1ED0BFECB6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7925" y="231744"/>
            <a:ext cx="1827004" cy="3197256"/>
          </a:xfrm>
          <a:prstGeom prst="rect">
            <a:avLst/>
          </a:prstGeom>
        </p:spPr>
      </p:pic>
      <p:pic>
        <p:nvPicPr>
          <p:cNvPr id="19" name="Picture 18" descr="A red and white helicopter&#10;&#10;Description automatically generated">
            <a:extLst>
              <a:ext uri="{FF2B5EF4-FFF2-40B4-BE49-F238E27FC236}">
                <a16:creationId xmlns:a16="http://schemas.microsoft.com/office/drawing/2014/main" id="{0333A9ED-0FDF-E98E-4360-C5DE62B1B8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742" y="3354349"/>
            <a:ext cx="3252663" cy="1240565"/>
          </a:xfrm>
          <a:prstGeom prst="rect">
            <a:avLst/>
          </a:prstGeom>
        </p:spPr>
      </p:pic>
      <p:pic>
        <p:nvPicPr>
          <p:cNvPr id="21" name="Picture 20" descr="A blue and white object with a black background&#10;&#10;Description automatically generated">
            <a:extLst>
              <a:ext uri="{FF2B5EF4-FFF2-40B4-BE49-F238E27FC236}">
                <a16:creationId xmlns:a16="http://schemas.microsoft.com/office/drawing/2014/main" id="{57615AC6-80A8-2E29-FB20-E20662F188A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911" y="2299403"/>
            <a:ext cx="3252662" cy="924052"/>
          </a:xfrm>
          <a:prstGeom prst="rect">
            <a:avLst/>
          </a:prstGeom>
        </p:spPr>
      </p:pic>
      <p:pic>
        <p:nvPicPr>
          <p:cNvPr id="23" name="Picture 22" descr="A cartoon of a small green and yellow vehicle&#10;&#10;Description automatically generated">
            <a:extLst>
              <a:ext uri="{FF2B5EF4-FFF2-40B4-BE49-F238E27FC236}">
                <a16:creationId xmlns:a16="http://schemas.microsoft.com/office/drawing/2014/main" id="{E3A36A70-B36A-2AAE-53F0-3F50571645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9111" y="1269141"/>
            <a:ext cx="3153551" cy="919786"/>
          </a:xfrm>
          <a:prstGeom prst="rect">
            <a:avLst/>
          </a:prstGeom>
        </p:spPr>
      </p:pic>
      <p:pic>
        <p:nvPicPr>
          <p:cNvPr id="25" name="Picture 24" descr="A black and orange text&#10;&#10;Description automatically generated">
            <a:extLst>
              <a:ext uri="{FF2B5EF4-FFF2-40B4-BE49-F238E27FC236}">
                <a16:creationId xmlns:a16="http://schemas.microsoft.com/office/drawing/2014/main" id="{CDE5CDF6-B018-F4E9-FEBD-BC73BC265F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515" y="347182"/>
            <a:ext cx="2850000" cy="806901"/>
          </a:xfrm>
          <a:prstGeom prst="rect">
            <a:avLst/>
          </a:prstGeom>
        </p:spPr>
      </p:pic>
      <p:pic>
        <p:nvPicPr>
          <p:cNvPr id="27" name="Picture 26" descr="A cartoon of a person wearing goggles&#10;&#10;Description automatically generated">
            <a:extLst>
              <a:ext uri="{FF2B5EF4-FFF2-40B4-BE49-F238E27FC236}">
                <a16:creationId xmlns:a16="http://schemas.microsoft.com/office/drawing/2014/main" id="{0258EEE8-A501-5F7B-572A-17A5A3759F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95936" y="4420692"/>
            <a:ext cx="1387198" cy="2336334"/>
          </a:xfrm>
          <a:prstGeom prst="rect">
            <a:avLst/>
          </a:prstGeom>
        </p:spPr>
      </p:pic>
      <p:pic>
        <p:nvPicPr>
          <p:cNvPr id="29" name="Picture 28" descr="A cartoon of a person in a suit and goggles holding a swing glider&#10;&#10;Description automatically generated">
            <a:extLst>
              <a:ext uri="{FF2B5EF4-FFF2-40B4-BE49-F238E27FC236}">
                <a16:creationId xmlns:a16="http://schemas.microsoft.com/office/drawing/2014/main" id="{73611094-9D82-28A7-C257-F5272E982BA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72422" y="157577"/>
            <a:ext cx="4032385" cy="2016193"/>
          </a:xfrm>
          <a:prstGeom prst="rect">
            <a:avLst/>
          </a:prstGeom>
        </p:spPr>
      </p:pic>
      <p:pic>
        <p:nvPicPr>
          <p:cNvPr id="31" name="Picture 30" descr="A cartoon of a blimp&#10;&#10;Description automatically generated">
            <a:extLst>
              <a:ext uri="{FF2B5EF4-FFF2-40B4-BE49-F238E27FC236}">
                <a16:creationId xmlns:a16="http://schemas.microsoft.com/office/drawing/2014/main" id="{FE796A1C-8E3C-ED70-7E00-ABCA95BEF05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2869" y="2332597"/>
            <a:ext cx="2702032" cy="1640134"/>
          </a:xfrm>
          <a:prstGeom prst="rect">
            <a:avLst/>
          </a:prstGeom>
        </p:spPr>
      </p:pic>
    </p:spTree>
    <p:extLst>
      <p:ext uri="{BB962C8B-B14F-4D97-AF65-F5344CB8AC3E}">
        <p14:creationId xmlns:p14="http://schemas.microsoft.com/office/powerpoint/2010/main" val="17660500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6328592-a32e-4cb7-b762-6de0c8e0a002" xsi:nil="true"/>
    <lcf76f155ced4ddcb4097134ff3c332f xmlns="93c63a9a-7319-4a40-b57a-7fb0d053978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E020CBCEE2754DB8463394CF875B07" ma:contentTypeVersion="16" ma:contentTypeDescription="Create a new document." ma:contentTypeScope="" ma:versionID="8160ca43cd86bd80dbf996c57b622de0">
  <xsd:schema xmlns:xsd="http://www.w3.org/2001/XMLSchema" xmlns:xs="http://www.w3.org/2001/XMLSchema" xmlns:p="http://schemas.microsoft.com/office/2006/metadata/properties" xmlns:ns2="93c63a9a-7319-4a40-b57a-7fb0d0539789" xmlns:ns3="46328592-a32e-4cb7-b762-6de0c8e0a002" targetNamespace="http://schemas.microsoft.com/office/2006/metadata/properties" ma:root="true" ma:fieldsID="afb05300bcc47aa686644edac15b98f6" ns2:_="" ns3:_="">
    <xsd:import namespace="93c63a9a-7319-4a40-b57a-7fb0d0539789"/>
    <xsd:import namespace="46328592-a32e-4cb7-b762-6de0c8e0a00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c63a9a-7319-4a40-b57a-7fb0d05397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Length (seconds)"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a2f9cdb-8cb8-41c7-8acf-d6b2631115a9" ma:termSetId="09814cd3-568e-fe90-9814-8d621ff8fb84" ma:anchorId="fba54fb3-c3e1-fe81-a776-ca4b69148c4d" ma:open="true" ma:isKeyword="false">
      <xsd:complexType>
        <xsd:sequence>
          <xsd:element ref="pc:Terms" minOccurs="0" maxOccurs="1"/>
        </xsd:sequence>
      </xsd:complex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328592-a32e-4cb7-b762-6de0c8e0a002"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2e18f7ea-7b41-4555-a6ab-c0ff4a602f41}" ma:internalName="TaxCatchAll" ma:showField="CatchAllData" ma:web="46328592-a32e-4cb7-b762-6de0c8e0a002">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100325-5E82-423C-9840-FAF71CE7122F}">
  <ds:schemaRefs>
    <ds:schemaRef ds:uri="http://schemas.microsoft.com/sharepoint/v3/contenttype/forms"/>
  </ds:schemaRefs>
</ds:datastoreItem>
</file>

<file path=customXml/itemProps2.xml><?xml version="1.0" encoding="utf-8"?>
<ds:datastoreItem xmlns:ds="http://schemas.openxmlformats.org/officeDocument/2006/customXml" ds:itemID="{89D06969-232C-4B45-A023-22C785139D66}">
  <ds:schemaRefs>
    <ds:schemaRef ds:uri="http://schemas.microsoft.com/office/2006/metadata/properties"/>
    <ds:schemaRef ds:uri="http://schemas.openxmlformats.org/package/2006/metadata/core-properties"/>
    <ds:schemaRef ds:uri="http://purl.org/dc/elements/1.1/"/>
    <ds:schemaRef ds:uri="http://purl.org/dc/dcmitype/"/>
    <ds:schemaRef ds:uri="93c63a9a-7319-4a40-b57a-7fb0d0539789"/>
    <ds:schemaRef ds:uri="http://www.w3.org/XML/1998/namespace"/>
    <ds:schemaRef ds:uri="http://schemas.microsoft.com/office/2006/documentManagement/types"/>
    <ds:schemaRef ds:uri="http://schemas.microsoft.com/office/infopath/2007/PartnerControls"/>
    <ds:schemaRef ds:uri="46328592-a32e-4cb7-b762-6de0c8e0a002"/>
    <ds:schemaRef ds:uri="http://purl.org/dc/terms/"/>
  </ds:schemaRefs>
</ds:datastoreItem>
</file>

<file path=customXml/itemProps3.xml><?xml version="1.0" encoding="utf-8"?>
<ds:datastoreItem xmlns:ds="http://schemas.openxmlformats.org/officeDocument/2006/customXml" ds:itemID="{98BBD68C-859F-4C3D-A996-54BEDA04BF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c63a9a-7319-4a40-b57a-7fb0d0539789"/>
    <ds:schemaRef ds:uri="46328592-a32e-4cb7-b762-6de0c8e0a0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2427</TotalTime>
  <Words>382</Words>
  <Application>Microsoft Office PowerPoint</Application>
  <PresentationFormat>Widescreen</PresentationFormat>
  <Paragraphs>74</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Aptos</vt:lpstr>
      <vt:lpstr>Arial</vt:lpstr>
      <vt:lpstr>Calibri</vt:lpstr>
      <vt:lpstr>Calibri Light</vt:lpstr>
      <vt:lpstr>Congenial</vt:lpstr>
      <vt:lpstr>Office Theme</vt:lpstr>
      <vt:lpstr>Take off with Tabular Editor</vt:lpstr>
      <vt:lpstr>Sue Bayes</vt:lpstr>
      <vt:lpstr>Tabular Editor 2</vt:lpstr>
      <vt:lpstr>Why?</vt:lpstr>
      <vt:lpstr>DEMO</vt:lpstr>
      <vt:lpstr>Why?</vt:lpstr>
      <vt:lpstr>Tabular Editor 2</vt:lpstr>
      <vt:lpstr>Questions?</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Annabel Hemingbrough</dc:creator>
  <cp:lastModifiedBy>Susan Bayes</cp:lastModifiedBy>
  <cp:revision>5</cp:revision>
  <dcterms:created xsi:type="dcterms:W3CDTF">2023-09-13T08:13:44Z</dcterms:created>
  <dcterms:modified xsi:type="dcterms:W3CDTF">2024-03-21T13:31:28Z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Internal Purple Frog Systems document</vt:lpwstr>
  </property>
  <property fmtid="{D5CDD505-2E9C-101B-9397-08002B2CF9AE}" pid="4" name="MSIP_Label_a81883d7-7687-437e-93f2-e8f88ef256b4_Enabled">
    <vt:lpwstr>true</vt:lpwstr>
  </property>
  <property fmtid="{D5CDD505-2E9C-101B-9397-08002B2CF9AE}" pid="5" name="MSIP_Label_a81883d7-7687-437e-93f2-e8f88ef256b4_SetDate">
    <vt:lpwstr>2023-09-13T08:41:58Z</vt:lpwstr>
  </property>
  <property fmtid="{D5CDD505-2E9C-101B-9397-08002B2CF9AE}" pid="6" name="MSIP_Label_a81883d7-7687-437e-93f2-e8f88ef256b4_Method">
    <vt:lpwstr>Privileged</vt:lpwstr>
  </property>
  <property fmtid="{D5CDD505-2E9C-101B-9397-08002B2CF9AE}" pid="7" name="MSIP_Label_a81883d7-7687-437e-93f2-e8f88ef256b4_Name">
    <vt:lpwstr>Public</vt:lpwstr>
  </property>
  <property fmtid="{D5CDD505-2E9C-101B-9397-08002B2CF9AE}" pid="8" name="MSIP_Label_a81883d7-7687-437e-93f2-e8f88ef256b4_SiteId">
    <vt:lpwstr>7e3de8e7-4d84-476e-98b0-8c195a3a2a1e</vt:lpwstr>
  </property>
  <property fmtid="{D5CDD505-2E9C-101B-9397-08002B2CF9AE}" pid="9" name="MSIP_Label_a81883d7-7687-437e-93f2-e8f88ef256b4_ActionId">
    <vt:lpwstr>8d1a62ca-c679-4a0f-9654-1f372a9ea4a8</vt:lpwstr>
  </property>
  <property fmtid="{D5CDD505-2E9C-101B-9397-08002B2CF9AE}" pid="10" name="MSIP_Label_a81883d7-7687-437e-93f2-e8f88ef256b4_ContentBits">
    <vt:lpwstr>0</vt:lpwstr>
  </property>
  <property fmtid="{D5CDD505-2E9C-101B-9397-08002B2CF9AE}" pid="11" name="ContentTypeId">
    <vt:lpwstr>0x010100B7E020CBCEE2754DB8463394CF875B07</vt:lpwstr>
  </property>
  <property fmtid="{D5CDD505-2E9C-101B-9397-08002B2CF9AE}" pid="12" name="MediaServiceImageTags">
    <vt:lpwstr/>
  </property>
</Properties>
</file>